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23" r:id="rId5"/>
    <p:sldId id="322" r:id="rId6"/>
    <p:sldId id="301" r:id="rId7"/>
    <p:sldId id="317" r:id="rId8"/>
    <p:sldId id="318" r:id="rId9"/>
    <p:sldId id="314" r:id="rId10"/>
    <p:sldId id="326" r:id="rId11"/>
    <p:sldId id="302" r:id="rId12"/>
    <p:sldId id="329" r:id="rId13"/>
    <p:sldId id="327" r:id="rId14"/>
    <p:sldId id="313" r:id="rId15"/>
    <p:sldId id="315" r:id="rId16"/>
    <p:sldId id="307" r:id="rId17"/>
    <p:sldId id="316" r:id="rId18"/>
    <p:sldId id="320" r:id="rId19"/>
    <p:sldId id="321" r:id="rId20"/>
    <p:sldId id="319" r:id="rId21"/>
    <p:sldId id="305" r:id="rId22"/>
    <p:sldId id="306" r:id="rId23"/>
    <p:sldId id="308" r:id="rId24"/>
    <p:sldId id="310" r:id="rId25"/>
    <p:sldId id="325" r:id="rId26"/>
    <p:sldId id="324" r:id="rId27"/>
    <p:sldId id="30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5" autoAdjust="0"/>
    <p:restoredTop sz="92208" autoAdjust="0"/>
  </p:normalViewPr>
  <p:slideViewPr>
    <p:cSldViewPr snapToGrid="0">
      <p:cViewPr varScale="1">
        <p:scale>
          <a:sx n="66" d="100"/>
          <a:sy n="66" d="100"/>
        </p:scale>
        <p:origin x="2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3/23/2021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3/23/2021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3/23/2021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3/23/2021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3/23/2021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3/23/2021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3/23/2021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3/23/2021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3/23/2021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3/23/2021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www.globaltimes.cn/content/1061291.shtml" TargetMode="External"/><Relationship Id="rId2" Type="http://schemas.openxmlformats.org/officeDocument/2006/relationships/hyperlink" Target="https://advances.sciencemag.org/content/6/30/eabb1197" TargetMode="External"/><Relationship Id="rId1" Type="http://schemas.openxmlformats.org/officeDocument/2006/relationships/slideLayout" Target="../slideLayouts/slideLayout7.xml"/><Relationship Id="rId4" Type="http://schemas.openxmlformats.org/officeDocument/2006/relationships/hyperlink" Target="https://www.38north.org/2017/08/jdethomas080717/"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hyperlink" Target="http://www.digitaljournal.com/news/world/unmasking-china-s-illegal-squid-fishing-fleet-in-north-korea/article/575262" TargetMode="External"/><Relationship Id="rId13" Type="http://schemas.openxmlformats.org/officeDocument/2006/relationships/hyperlink" Target="https://en.wikipedia.org/wiki/Exclusive_economic_zone_of_Russia" TargetMode="External"/><Relationship Id="rId18" Type="http://schemas.openxmlformats.org/officeDocument/2006/relationships/hyperlink" Target="https://www.mdpi.com/2072-4292/8/11/921/htm" TargetMode="External"/><Relationship Id="rId3" Type="http://schemas.openxmlformats.org/officeDocument/2006/relationships/hyperlink" Target="https://oec.world/en/profile/subnational_chn/shandong-province?Export1=y2017" TargetMode="External"/><Relationship Id="rId7" Type="http://schemas.openxmlformats.org/officeDocument/2006/relationships/hyperlink" Target="https://oec.world/en/profile/country/rus/" TargetMode="External"/><Relationship Id="rId12" Type="http://schemas.openxmlformats.org/officeDocument/2006/relationships/hyperlink" Target="https://journals.plos.org/plosone/article?id=10.1371/journal.pone.0227106" TargetMode="External"/><Relationship Id="rId17" Type="http://schemas.openxmlformats.org/officeDocument/2006/relationships/hyperlink" Target="https://en.wikipedia.org/wiki/Humboldt_squid#Distribution" TargetMode="External"/><Relationship Id="rId2" Type="http://schemas.openxmlformats.org/officeDocument/2006/relationships/hyperlink" Target="https://oec.world/en/profile/subnational_chn/liaoning-province?Export1=y2019" TargetMode="External"/><Relationship Id="rId16" Type="http://schemas.openxmlformats.org/officeDocument/2006/relationships/hyperlink" Target="https://www.seafoodsource.com/news/supply-trade/china-looks-to-big-data-to-improve-fisheries-aquaculture-management" TargetMode="External"/><Relationship Id="rId1" Type="http://schemas.openxmlformats.org/officeDocument/2006/relationships/slideLayout" Target="../slideLayouts/slideLayout7.xml"/><Relationship Id="rId6" Type="http://schemas.openxmlformats.org/officeDocument/2006/relationships/hyperlink" Target="https://www.nbcnews.com/specials/china-illegal-fishing-fleet/" TargetMode="External"/><Relationship Id="rId11" Type="http://schemas.openxmlformats.org/officeDocument/2006/relationships/hyperlink" Target="https://en.wikipedia.org/wiki/Fishing_industry_in_Russia" TargetMode="External"/><Relationship Id="rId5" Type="http://schemas.openxmlformats.org/officeDocument/2006/relationships/hyperlink" Target="https://oec.world/en/profile/subnational_chn/hainan-province?finalDateImportSelector=201809&amp;inicialDateImportSelector=201710&amp;initialDateExportSelector=201710" TargetMode="External"/><Relationship Id="rId15" Type="http://schemas.openxmlformats.org/officeDocument/2006/relationships/hyperlink" Target="https://chinapower.csis.org/china-food-security/" TargetMode="External"/><Relationship Id="rId10" Type="http://schemas.openxmlformats.org/officeDocument/2006/relationships/hyperlink" Target="http://www.fao.org/fishery/facp/CHN/en" TargetMode="External"/><Relationship Id="rId4" Type="http://schemas.openxmlformats.org/officeDocument/2006/relationships/hyperlink" Target="https://oec.world/en/profile/subnational_chn/jilin-province?Export1=y2019" TargetMode="External"/><Relationship Id="rId9" Type="http://schemas.openxmlformats.org/officeDocument/2006/relationships/hyperlink" Target="https://www.reuters.com/article/uk-oceans-tide-flying-squid-specialrepor-idUKKCN1N421E" TargetMode="External"/><Relationship Id="rId14" Type="http://schemas.openxmlformats.org/officeDocument/2006/relationships/hyperlink" Target="https://www.rfa.org/english/news/china/fishing-10262020123150.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0A58644-6028-4179-B491-EB3A3BF0EDE4}"/>
              </a:ext>
            </a:extLst>
          </p:cNvPr>
          <p:cNvSpPr>
            <a:spLocks noGrp="1"/>
          </p:cNvSpPr>
          <p:nvPr>
            <p:ph type="pic" idx="1"/>
          </p:nvPr>
        </p:nvSpPr>
        <p:spPr/>
      </p:sp>
      <p:sp>
        <p:nvSpPr>
          <p:cNvPr id="3" name="Title 2">
            <a:extLst>
              <a:ext uri="{FF2B5EF4-FFF2-40B4-BE49-F238E27FC236}">
                <a16:creationId xmlns:a16="http://schemas.microsoft.com/office/drawing/2014/main" id="{AFAEFDFC-29B7-40DD-A532-7984C4F47AF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B8C84D00-862D-4C12-9AAD-D01C48D1151D}"/>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EA870735-ACFB-4D4C-B6A3-AE2FD9102147}"/>
              </a:ext>
            </a:extLst>
          </p:cNvPr>
          <p:cNvPicPr>
            <a:picLocks noChangeAspect="1"/>
          </p:cNvPicPr>
          <p:nvPr/>
        </p:nvPicPr>
        <p:blipFill>
          <a:blip r:embed="rId2"/>
          <a:stretch>
            <a:fillRect/>
          </a:stretch>
        </p:blipFill>
        <p:spPr>
          <a:xfrm>
            <a:off x="1" y="0"/>
            <a:ext cx="12479603" cy="7019777"/>
          </a:xfrm>
          <a:prstGeom prst="rect">
            <a:avLst/>
          </a:prstGeom>
        </p:spPr>
      </p:pic>
    </p:spTree>
    <p:extLst>
      <p:ext uri="{BB962C8B-B14F-4D97-AF65-F5344CB8AC3E}">
        <p14:creationId xmlns:p14="http://schemas.microsoft.com/office/powerpoint/2010/main" val="2095661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E41C8B-5510-44E7-9423-5F836EE7F377}"/>
              </a:ext>
            </a:extLst>
          </p:cNvPr>
          <p:cNvSpPr txBox="1"/>
          <p:nvPr/>
        </p:nvSpPr>
        <p:spPr>
          <a:xfrm>
            <a:off x="188686" y="449943"/>
            <a:ext cx="11785600" cy="5632311"/>
          </a:xfrm>
          <a:prstGeom prst="rect">
            <a:avLst/>
          </a:prstGeom>
          <a:noFill/>
        </p:spPr>
        <p:txBody>
          <a:bodyPr wrap="square" rtlCol="0">
            <a:spAutoFit/>
          </a:bodyPr>
          <a:lstStyle/>
          <a:p>
            <a:r>
              <a:rPr lang="en-US" dirty="0"/>
              <a:t>Chinese waters and rounded the southern tip of South Korea. They entered North Korea’s 200 nautical-mile exclusive economic zone (EEZ), nearly doubling the number of Chinese fishing vessels operating there from 557 to 907, according a recent Global Fishing Watch </a:t>
            </a:r>
            <a:r>
              <a:rPr lang="en-US" u="sng" dirty="0">
                <a:hlinkClick r:id="rId2"/>
              </a:rPr>
              <a:t>report</a:t>
            </a:r>
            <a:r>
              <a:rPr lang="en-US" dirty="0"/>
              <a:t> that tracked data from four different satellite systems. Even as China publicly </a:t>
            </a:r>
            <a:r>
              <a:rPr lang="en-US" u="sng" dirty="0">
                <a:hlinkClick r:id="rId3"/>
              </a:rPr>
              <a:t>claimed</a:t>
            </a:r>
            <a:r>
              <a:rPr lang="en-US" dirty="0"/>
              <a:t> that is was complying with sanctions, many of the Chinese vessels continued to make trips to North Korea and back, including several round trips each year during both 2018 and 2019, said </a:t>
            </a:r>
            <a:r>
              <a:rPr lang="en-US" dirty="0" err="1"/>
              <a:t>Jaeyoon</a:t>
            </a:r>
            <a:r>
              <a:rPr lang="en-US" dirty="0"/>
              <a:t> Park, one of the report’s lead authors.</a:t>
            </a:r>
          </a:p>
          <a:p>
            <a:endParaRPr lang="en-US" dirty="0"/>
          </a:p>
          <a:p>
            <a:r>
              <a:rPr lang="en-US" dirty="0"/>
              <a:t>The Chinese fleet, made up of squid jiggers and pair trawlers, scooped up a staggering amount of squid—equal to almost as much as the entire squid catch in Japanese and South Korean waters combined over the same period, the report estimated. The Chinese decimated the squid population off North Korea to such a degree that Japanese and South Korean fishers saw their own take of the usually plentiful, migratory species plummet.</a:t>
            </a:r>
          </a:p>
          <a:p>
            <a:endParaRPr lang="en-US" dirty="0"/>
          </a:p>
          <a:p>
            <a:r>
              <a:rPr lang="en-US" dirty="0"/>
              <a:t>So the Chinese could clear out the squid undisturbed, the North Korean navy chased away North Korean fishing vessels from their own traditional fishing grounds, said Peter Oh, a defector from North Korea who monitors the country’s food situation and reports for Radio Free Asia. That’s because the Chinese were by no means unwelcome interlopers. In fact, they were fishing at the invitation of the North Korean government, Oh said. Citing South Korean intelligence sources, he said North Korea sold to China some 3,000 vessel licenses—each valid for one trip—beginning in 2017, up from around 900 in previous years. With each costing about half a million yuan ($73,000), the deal allowed Pyongyang to recoup $220 million of the </a:t>
            </a:r>
            <a:r>
              <a:rPr lang="en-US" u="sng" dirty="0">
                <a:hlinkClick r:id="rId4"/>
              </a:rPr>
              <a:t>estimated</a:t>
            </a:r>
            <a:r>
              <a:rPr lang="en-US" dirty="0"/>
              <a:t> $1 billion export losses from the 2017 round of U.N. sanctions.</a:t>
            </a:r>
          </a:p>
          <a:p>
            <a:endParaRPr lang="en-US" dirty="0"/>
          </a:p>
        </p:txBody>
      </p:sp>
    </p:spTree>
    <p:extLst>
      <p:ext uri="{BB962C8B-B14F-4D97-AF65-F5344CB8AC3E}">
        <p14:creationId xmlns:p14="http://schemas.microsoft.com/office/powerpoint/2010/main" val="136777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356A56-16D5-43B9-A461-CDEF824B72CA}"/>
              </a:ext>
            </a:extLst>
          </p:cNvPr>
          <p:cNvSpPr>
            <a:spLocks noGrp="1"/>
          </p:cNvSpPr>
          <p:nvPr>
            <p:ph type="title"/>
          </p:nvPr>
        </p:nvSpPr>
        <p:spPr/>
        <p:txBody>
          <a:bodyPr/>
          <a:lstStyle/>
          <a:p>
            <a:r>
              <a:rPr lang="en-US" sz="2800" dirty="0"/>
              <a:t>Fleets Such as These Show Up in Large Groups, Often Discarding Trash and Adding Pollutants to Waters</a:t>
            </a:r>
          </a:p>
        </p:txBody>
      </p:sp>
      <p:sp>
        <p:nvSpPr>
          <p:cNvPr id="4" name="Text Placeholder 3">
            <a:extLst>
              <a:ext uri="{FF2B5EF4-FFF2-40B4-BE49-F238E27FC236}">
                <a16:creationId xmlns:a16="http://schemas.microsoft.com/office/drawing/2014/main" id="{179FD2BA-3E05-473C-AC09-89DBA925900F}"/>
              </a:ext>
            </a:extLst>
          </p:cNvPr>
          <p:cNvSpPr>
            <a:spLocks noGrp="1"/>
          </p:cNvSpPr>
          <p:nvPr>
            <p:ph type="body" sz="half" idx="2"/>
          </p:nvPr>
        </p:nvSpPr>
        <p:spPr/>
        <p:txBody>
          <a:bodyPr/>
          <a:lstStyle/>
          <a:p>
            <a:r>
              <a:rPr lang="en-US" dirty="0"/>
              <a:t>Chinese ships are seen sheltering from bad weather in </a:t>
            </a:r>
            <a:r>
              <a:rPr lang="en-US" dirty="0" err="1"/>
              <a:t>Sadong</a:t>
            </a:r>
            <a:r>
              <a:rPr lang="en-US" dirty="0"/>
              <a:t> port on </a:t>
            </a:r>
            <a:r>
              <a:rPr lang="en-US" dirty="0" err="1"/>
              <a:t>Ulleung</a:t>
            </a:r>
            <a:r>
              <a:rPr lang="en-US" dirty="0"/>
              <a:t> island in South Korea on November 11, 2017.</a:t>
            </a:r>
          </a:p>
        </p:txBody>
      </p:sp>
      <p:pic>
        <p:nvPicPr>
          <p:cNvPr id="1026" name="Picture 2" descr="Chinese ships are seen sheltering from bad weather in Sadong port on Ulleung island in South Korea on November 11, 2017.">
            <a:extLst>
              <a:ext uri="{FF2B5EF4-FFF2-40B4-BE49-F238E27FC236}">
                <a16:creationId xmlns:a16="http://schemas.microsoft.com/office/drawing/2014/main" id="{DF29BC77-BC05-41E1-9A1B-A6F92DD3CC13}"/>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6563" b="165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85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E399D-491D-4FAD-A6C5-745847261B1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44175D6F-5E68-47AD-9D9F-741FEC8AE913}"/>
              </a:ext>
            </a:extLst>
          </p:cNvPr>
          <p:cNvSpPr>
            <a:spLocks noGrp="1"/>
          </p:cNvSpPr>
          <p:nvPr>
            <p:ph type="body" sz="half" idx="2"/>
          </p:nvPr>
        </p:nvSpPr>
        <p:spPr>
          <a:xfrm>
            <a:off x="1097278" y="5715000"/>
            <a:ext cx="10113645" cy="1037492"/>
          </a:xfrm>
        </p:spPr>
        <p:txBody>
          <a:bodyPr>
            <a:normAutofit fontScale="92500" lnSpcReduction="20000"/>
          </a:bodyPr>
          <a:lstStyle/>
          <a:p>
            <a:r>
              <a:rPr lang="en-US" dirty="0"/>
              <a:t>December 2016</a:t>
            </a:r>
          </a:p>
          <a:p>
            <a:r>
              <a:rPr lang="en-US" dirty="0"/>
              <a:t>Chinese fleets anchored in </a:t>
            </a:r>
            <a:r>
              <a:rPr lang="en-US" dirty="0" err="1"/>
              <a:t>Sadong</a:t>
            </a:r>
            <a:r>
              <a:rPr lang="en-US" dirty="0"/>
              <a:t> port, </a:t>
            </a:r>
            <a:r>
              <a:rPr lang="en-US" dirty="0" err="1"/>
              <a:t>Ulleung</a:t>
            </a:r>
            <a:r>
              <a:rPr lang="en-US" dirty="0"/>
              <a:t>-do, South Korea due to bad weather in North Korean waters on Dec. 6, 2016. There are two types of boats shown: shorter trawlers and longer, higher lighting boats. (</a:t>
            </a:r>
            <a:r>
              <a:rPr lang="en-US" dirty="0" err="1"/>
              <a:t>Ulleung</a:t>
            </a:r>
            <a:r>
              <a:rPr lang="en-US" dirty="0"/>
              <a:t>-gun County Office)</a:t>
            </a:r>
          </a:p>
        </p:txBody>
      </p:sp>
      <p:pic>
        <p:nvPicPr>
          <p:cNvPr id="4098" name="Picture 2" descr="Chinese fleets anchored in Sadong port, Ulleung-do, South Korea due to bad weather in North Korean waters on Dec. 6, 2016.">
            <a:extLst>
              <a:ext uri="{FF2B5EF4-FFF2-40B4-BE49-F238E27FC236}">
                <a16:creationId xmlns:a16="http://schemas.microsoft.com/office/drawing/2014/main" id="{21FA71C1-2010-4DCE-8E9B-D6B71C3FE7BA}"/>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5295" b="5295"/>
          <a:stretch>
            <a:fillRect/>
          </a:stretch>
        </p:blipFill>
        <p:spPr bwMode="auto">
          <a:xfrm>
            <a:off x="15" y="0"/>
            <a:ext cx="1219198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951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0974C54-AE5B-4F13-A72C-7A2FFA9D65B4}"/>
              </a:ext>
            </a:extLst>
          </p:cNvPr>
          <p:cNvSpPr>
            <a:spLocks noGrp="1"/>
          </p:cNvSpPr>
          <p:nvPr>
            <p:ph type="pic" idx="1"/>
          </p:nvPr>
        </p:nvSpPr>
        <p:spPr/>
      </p:sp>
      <p:sp>
        <p:nvSpPr>
          <p:cNvPr id="3" name="Title 2">
            <a:extLst>
              <a:ext uri="{FF2B5EF4-FFF2-40B4-BE49-F238E27FC236}">
                <a16:creationId xmlns:a16="http://schemas.microsoft.com/office/drawing/2014/main" id="{C62D7127-F271-4595-B2F0-57D88FDA8B73}"/>
              </a:ext>
            </a:extLst>
          </p:cNvPr>
          <p:cNvSpPr>
            <a:spLocks noGrp="1"/>
          </p:cNvSpPr>
          <p:nvPr>
            <p:ph type="title"/>
          </p:nvPr>
        </p:nvSpPr>
        <p:spPr/>
        <p:txBody>
          <a:bodyPr/>
          <a:lstStyle/>
          <a:p>
            <a:r>
              <a:rPr lang="en-US" dirty="0"/>
              <a:t>GHOST SHIPS</a:t>
            </a:r>
          </a:p>
        </p:txBody>
      </p:sp>
      <p:sp>
        <p:nvSpPr>
          <p:cNvPr id="4" name="Text Placeholder 3">
            <a:extLst>
              <a:ext uri="{FF2B5EF4-FFF2-40B4-BE49-F238E27FC236}">
                <a16:creationId xmlns:a16="http://schemas.microsoft.com/office/drawing/2014/main" id="{FAD18A7A-3846-4971-A3FD-7C3D4FB3537F}"/>
              </a:ext>
            </a:extLst>
          </p:cNvPr>
          <p:cNvSpPr>
            <a:spLocks noGrp="1"/>
          </p:cNvSpPr>
          <p:nvPr>
            <p:ph type="body" sz="half" idx="2"/>
          </p:nvPr>
        </p:nvSpPr>
        <p:spPr>
          <a:xfrm>
            <a:off x="1097279" y="5715000"/>
            <a:ext cx="10113264" cy="1003852"/>
          </a:xfrm>
        </p:spPr>
        <p:txBody>
          <a:bodyPr>
            <a:normAutofit fontScale="92500" lnSpcReduction="20000"/>
          </a:bodyPr>
          <a:lstStyle/>
          <a:p>
            <a:r>
              <a:rPr lang="en-US" dirty="0"/>
              <a:t>When North Korean ships travel out to far in search of squid, they often become trapped and succumb to the elements or run out of food/water. The vessels then drift onto the shores of Japan, often with a literal skeleton crew. 500 of these vessels have appeared in the last 5 years, each year more are found than were in the last.</a:t>
            </a:r>
          </a:p>
        </p:txBody>
      </p:sp>
      <p:pic>
        <p:nvPicPr>
          <p:cNvPr id="5" name="Picture 4">
            <a:extLst>
              <a:ext uri="{FF2B5EF4-FFF2-40B4-BE49-F238E27FC236}">
                <a16:creationId xmlns:a16="http://schemas.microsoft.com/office/drawing/2014/main" id="{DDDCB775-3C14-4439-9427-D1FBA4AEC0B0}"/>
              </a:ext>
            </a:extLst>
          </p:cNvPr>
          <p:cNvPicPr>
            <a:picLocks noChangeAspect="1"/>
          </p:cNvPicPr>
          <p:nvPr/>
        </p:nvPicPr>
        <p:blipFill>
          <a:blip r:embed="rId2"/>
          <a:stretch>
            <a:fillRect/>
          </a:stretch>
        </p:blipFill>
        <p:spPr>
          <a:xfrm>
            <a:off x="0" y="0"/>
            <a:ext cx="13045162" cy="4578350"/>
          </a:xfrm>
          <a:prstGeom prst="rect">
            <a:avLst/>
          </a:prstGeom>
        </p:spPr>
      </p:pic>
    </p:spTree>
    <p:extLst>
      <p:ext uri="{BB962C8B-B14F-4D97-AF65-F5344CB8AC3E}">
        <p14:creationId xmlns:p14="http://schemas.microsoft.com/office/powerpoint/2010/main" val="428213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AB28B-432D-4D9D-A51B-9B142C3E9B80}"/>
              </a:ext>
            </a:extLst>
          </p:cNvPr>
          <p:cNvSpPr>
            <a:spLocks noGrp="1"/>
          </p:cNvSpPr>
          <p:nvPr>
            <p:ph type="title"/>
          </p:nvPr>
        </p:nvSpPr>
        <p:spPr/>
        <p:txBody>
          <a:bodyPr>
            <a:normAutofit/>
          </a:bodyPr>
          <a:lstStyle/>
          <a:p>
            <a:r>
              <a:rPr lang="en-US" sz="2000" dirty="0"/>
              <a:t>“So many North Koreans have disappeared at sea in recent years that some North Korean port towns, including Chongjin along the country’s eastern shore, are now called “widows’ villages.” Over the past two years, more than 50 bodies of North Koreans washed onto Japanese beaches, according to the Japanese Coast Guard” </a:t>
            </a:r>
          </a:p>
        </p:txBody>
      </p:sp>
      <p:pic>
        <p:nvPicPr>
          <p:cNvPr id="5122" name="Picture 2" descr="North Korean 'Ghost Ships' with Skeletons Turning Up on Japanese Shores —  Beyond Science">
            <a:extLst>
              <a:ext uri="{FF2B5EF4-FFF2-40B4-BE49-F238E27FC236}">
                <a16:creationId xmlns:a16="http://schemas.microsoft.com/office/drawing/2014/main" id="{1748A9AD-B56D-4BEE-BC24-E8C961158E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1737361"/>
            <a:ext cx="10058400" cy="4705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97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5FD0D-77FC-491E-9D0B-EAA499E8552B}"/>
              </a:ext>
            </a:extLst>
          </p:cNvPr>
          <p:cNvSpPr>
            <a:spLocks noGrp="1"/>
          </p:cNvSpPr>
          <p:nvPr>
            <p:ph type="ctrTitle"/>
          </p:nvPr>
        </p:nvSpPr>
        <p:spPr>
          <a:xfrm>
            <a:off x="4608488" y="-49908"/>
            <a:ext cx="7604218" cy="6858000"/>
          </a:xfrm>
        </p:spPr>
        <p:txBody>
          <a:bodyPr anchor="ctr">
            <a:noAutofit/>
          </a:bodyPr>
          <a:lstStyle/>
          <a:p>
            <a:r>
              <a:rPr lang="en-US" sz="2000" b="1" dirty="0"/>
              <a:t>A port State’s role in curbing illegal fishing </a:t>
            </a:r>
            <a:br>
              <a:rPr lang="en-US" sz="1200" dirty="0"/>
            </a:br>
            <a:br>
              <a:rPr lang="en-US" sz="1200" dirty="0"/>
            </a:br>
            <a:r>
              <a:rPr lang="en-US" sz="1200" dirty="0"/>
              <a:t>1. The vessel master seeking to enter port must provide the fisheries authority with information, including the identity of the vessel, the catch on board, fishing and transshipment authorizations, and details of any transshipments that have taken place. This needs to be submitted sufficiently in advance for the port State to process this information. </a:t>
            </a:r>
            <a:br>
              <a:rPr lang="en-US" sz="1200" dirty="0"/>
            </a:br>
            <a:br>
              <a:rPr lang="en-US" sz="1200" dirty="0"/>
            </a:br>
            <a:r>
              <a:rPr lang="en-US" sz="1200" dirty="0"/>
              <a:t>2. Port officials decide whether to authorize or deny the vessel’s entry into port, taking into account the vessel’s report and all other available information to determine whether it might have been involved in IUU fishing or fishing-related activities in support of IUU fishing. If the vessel is allowed into port, it is then subject to the port State’s jurisdiction. </a:t>
            </a:r>
            <a:br>
              <a:rPr lang="en-US" sz="1200" dirty="0"/>
            </a:br>
            <a:br>
              <a:rPr lang="en-US" sz="1200" dirty="0"/>
            </a:br>
            <a:r>
              <a:rPr lang="en-US" sz="1200" dirty="0"/>
              <a:t>3. If there is sufficient evidence that the vessel has been involved in or supported IUU fishing, the port State can either refuse the vessel entry into port or allow entry exclusively for the purpose of inspecting the vessel and taking other appropriate actions. Any such vessel entering into port must be denied port use for landing, transshipping, packaging and processing of fish and for other port services, including refueling and resupplying, maintenance and dry-docking. </a:t>
            </a:r>
            <a:br>
              <a:rPr lang="en-US" sz="1200" dirty="0"/>
            </a:br>
            <a:br>
              <a:rPr lang="en-US" sz="1200" dirty="0"/>
            </a:br>
            <a:r>
              <a:rPr lang="en-US" sz="1200" dirty="0"/>
              <a:t>4. If a vessel enters port and there are reasonable grounds to believe that it has been involved in IUU fishing, it must be refused permission to land or transship its catch and to use the port’s services. </a:t>
            </a:r>
            <a:br>
              <a:rPr lang="en-US" sz="1200" dirty="0"/>
            </a:br>
            <a:br>
              <a:rPr lang="en-US" sz="1200" dirty="0"/>
            </a:br>
            <a:r>
              <a:rPr lang="en-US" sz="1200" dirty="0"/>
              <a:t>5. A vessel must be refused permission to land or transship its catch and use the port’s services if the port State finds that the vessel does not have a valid authorization from the flag State or the coastal State to engage in fishing or fishing-related activities, the port State receives evidence that fish on board were taken in contravention of coastal State requirements, or the flag State does not confirm within a reasonable period of time that fish on board were caught in accordance with requirements of RFMOs.</a:t>
            </a:r>
            <a:br>
              <a:rPr lang="en-US" sz="1200" dirty="0"/>
            </a:br>
            <a:br>
              <a:rPr lang="en-US" sz="1200" dirty="0"/>
            </a:br>
            <a:r>
              <a:rPr lang="en-US" sz="1200" dirty="0"/>
              <a:t> 6. A vessel must not be denied use of port services if the safety of the crew or the vessel, or the health of the crew, is at risk. </a:t>
            </a:r>
            <a:br>
              <a:rPr lang="en-US" sz="1200" dirty="0"/>
            </a:br>
            <a:br>
              <a:rPr lang="en-US" sz="1200" dirty="0"/>
            </a:br>
            <a:r>
              <a:rPr lang="en-US" sz="1200" dirty="0"/>
              <a:t>7. The port State may take other measures that go beyond the agreement’s minimum requirements, including measures in consultation or cooperation with the flag State and, if appropriate, coastal States and RFMOs. </a:t>
            </a:r>
            <a:br>
              <a:rPr lang="en-US" sz="1200" dirty="0"/>
            </a:br>
            <a:br>
              <a:rPr lang="en-US" sz="1200" dirty="0"/>
            </a:br>
            <a:r>
              <a:rPr lang="en-US" sz="1200" dirty="0"/>
              <a:t>8. The port State must transmit inspection reports and information on measures taken after inspection to the flag State and, as appropriate, other relevant States, RFMOs, the FAO and other relevant international organizations. </a:t>
            </a:r>
            <a:endParaRPr lang="en-US" sz="1200" dirty="0">
              <a:solidFill>
                <a:schemeClr val="tx2"/>
              </a:solidFill>
            </a:endParaRPr>
          </a:p>
        </p:txBody>
      </p:sp>
      <p:sp>
        <p:nvSpPr>
          <p:cNvPr id="10" name="Rectangle 9">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B5B2C80B-6C3D-4620-A61A-304341AB44B7}"/>
              </a:ext>
            </a:extLst>
          </p:cNvPr>
          <p:cNvSpPr>
            <a:spLocks noGrp="1"/>
          </p:cNvSpPr>
          <p:nvPr>
            <p:ph type="subTitle" idx="1"/>
          </p:nvPr>
        </p:nvSpPr>
        <p:spPr>
          <a:xfrm>
            <a:off x="-23754" y="0"/>
            <a:ext cx="4584734" cy="6857999"/>
          </a:xfrm>
        </p:spPr>
        <p:txBody>
          <a:bodyPr anchor="ctr">
            <a:normAutofit/>
          </a:bodyPr>
          <a:lstStyle/>
          <a:p>
            <a:pPr marL="342900" indent="-342900">
              <a:buFontTx/>
              <a:buChar char="-"/>
            </a:pPr>
            <a:endParaRPr lang="en-US" dirty="0">
              <a:solidFill>
                <a:srgbClr val="FFFFFF"/>
              </a:solidFill>
            </a:endParaRPr>
          </a:p>
          <a:p>
            <a:pPr marL="342900" indent="-342900">
              <a:buFontTx/>
              <a:buChar char="-"/>
            </a:pPr>
            <a:endParaRPr lang="en-US" dirty="0">
              <a:solidFill>
                <a:srgbClr val="FFFFFF"/>
              </a:solidFill>
            </a:endParaRPr>
          </a:p>
        </p:txBody>
      </p:sp>
      <p:sp>
        <p:nvSpPr>
          <p:cNvPr id="4" name="TextBox 3">
            <a:extLst>
              <a:ext uri="{FF2B5EF4-FFF2-40B4-BE49-F238E27FC236}">
                <a16:creationId xmlns:a16="http://schemas.microsoft.com/office/drawing/2014/main" id="{D8320727-F163-446D-A555-F4F6F9167495}"/>
              </a:ext>
            </a:extLst>
          </p:cNvPr>
          <p:cNvSpPr txBox="1"/>
          <p:nvPr/>
        </p:nvSpPr>
        <p:spPr>
          <a:xfrm>
            <a:off x="225287" y="318052"/>
            <a:ext cx="3949148" cy="4524315"/>
          </a:xfrm>
          <a:prstGeom prst="rect">
            <a:avLst/>
          </a:prstGeom>
          <a:noFill/>
        </p:spPr>
        <p:txBody>
          <a:bodyPr wrap="square" rtlCol="0">
            <a:spAutoFit/>
          </a:bodyPr>
          <a:lstStyle/>
          <a:p>
            <a:r>
              <a:rPr lang="en-US" sz="3600" dirty="0">
                <a:solidFill>
                  <a:schemeClr val="bg1"/>
                </a:solidFill>
              </a:rPr>
              <a:t>The agreement is a total of eight steps that must be followed by State officials and port authorities of participating countries.</a:t>
            </a:r>
          </a:p>
        </p:txBody>
      </p:sp>
    </p:spTree>
    <p:extLst>
      <p:ext uri="{BB962C8B-B14F-4D97-AF65-F5344CB8AC3E}">
        <p14:creationId xmlns:p14="http://schemas.microsoft.com/office/powerpoint/2010/main" val="1211723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0667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0F6C16A-A498-406D-91E7-8C75C5FAB534}"/>
              </a:ext>
            </a:extLst>
          </p:cNvPr>
          <p:cNvSpPr>
            <a:spLocks noGrp="1"/>
          </p:cNvSpPr>
          <p:nvPr>
            <p:ph type="title"/>
          </p:nvPr>
        </p:nvSpPr>
        <p:spPr>
          <a:xfrm>
            <a:off x="492370" y="516836"/>
            <a:ext cx="3084844" cy="1961086"/>
          </a:xfrm>
        </p:spPr>
        <p:txBody>
          <a:bodyPr>
            <a:normAutofit/>
          </a:bodyPr>
          <a:lstStyle/>
          <a:p>
            <a:r>
              <a:rPr lang="en-US" sz="4000" dirty="0">
                <a:solidFill>
                  <a:srgbClr val="FFFFFF"/>
                </a:solidFill>
              </a:rPr>
              <a:t>FAO Agreement Flow Chart</a:t>
            </a: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F7107AA-5589-4362-ABB1-CFEE0BB21E6A}"/>
              </a:ext>
            </a:extLst>
          </p:cNvPr>
          <p:cNvSpPr>
            <a:spLocks noGrp="1"/>
          </p:cNvSpPr>
          <p:nvPr>
            <p:ph idx="1"/>
          </p:nvPr>
        </p:nvSpPr>
        <p:spPr>
          <a:xfrm>
            <a:off x="571752" y="2799654"/>
            <a:ext cx="3005462" cy="3813177"/>
          </a:xfrm>
        </p:spPr>
        <p:txBody>
          <a:bodyPr>
            <a:normAutofit fontScale="47500" lnSpcReduction="20000"/>
          </a:bodyPr>
          <a:lstStyle/>
          <a:p>
            <a:pPr marL="342900" indent="-342900">
              <a:buFontTx/>
              <a:buChar char="-"/>
            </a:pPr>
            <a:r>
              <a:rPr lang="en-US" sz="2900" dirty="0">
                <a:solidFill>
                  <a:srgbClr val="FFFFFF"/>
                </a:solidFill>
              </a:rPr>
              <a:t>Provide credentials </a:t>
            </a:r>
          </a:p>
          <a:p>
            <a:pPr marL="342900" indent="-342900">
              <a:buFontTx/>
              <a:buChar char="-"/>
            </a:pPr>
            <a:r>
              <a:rPr lang="en-US" sz="2900" dirty="0">
                <a:solidFill>
                  <a:srgbClr val="FFFFFF"/>
                </a:solidFill>
              </a:rPr>
              <a:t>Officials determine transfer to port jurisdiction </a:t>
            </a:r>
          </a:p>
          <a:p>
            <a:pPr marL="342900" indent="-342900">
              <a:buFontTx/>
              <a:buChar char="-"/>
            </a:pPr>
            <a:r>
              <a:rPr lang="en-US" sz="2900" dirty="0">
                <a:solidFill>
                  <a:srgbClr val="FFFFFF"/>
                </a:solidFill>
              </a:rPr>
              <a:t>Port state can refuse entry </a:t>
            </a:r>
          </a:p>
          <a:p>
            <a:pPr marL="342900" indent="-342900">
              <a:buFontTx/>
              <a:buChar char="-"/>
            </a:pPr>
            <a:r>
              <a:rPr lang="en-US" sz="2900" dirty="0">
                <a:solidFill>
                  <a:srgbClr val="FFFFFF"/>
                </a:solidFill>
              </a:rPr>
              <a:t>Deny usage of port</a:t>
            </a:r>
          </a:p>
          <a:p>
            <a:pPr marL="342900" indent="-342900">
              <a:buFontTx/>
              <a:buChar char="-"/>
            </a:pPr>
            <a:r>
              <a:rPr lang="en-US" sz="2900" dirty="0">
                <a:solidFill>
                  <a:srgbClr val="FFFFFF"/>
                </a:solidFill>
              </a:rPr>
              <a:t>Must be refused if there is no valid auth under flag state</a:t>
            </a:r>
          </a:p>
          <a:p>
            <a:pPr marL="342900" indent="-342900">
              <a:buFontTx/>
              <a:buChar char="-"/>
            </a:pPr>
            <a:r>
              <a:rPr lang="en-US" sz="2900" dirty="0">
                <a:solidFill>
                  <a:srgbClr val="FFFFFF"/>
                </a:solidFill>
              </a:rPr>
              <a:t>Vessel must not be refused emergency care</a:t>
            </a:r>
          </a:p>
          <a:p>
            <a:pPr marL="342900" indent="-342900">
              <a:buFontTx/>
              <a:buChar char="-"/>
            </a:pPr>
            <a:r>
              <a:rPr lang="en-US" sz="2900" dirty="0">
                <a:solidFill>
                  <a:srgbClr val="FFFFFF"/>
                </a:solidFill>
              </a:rPr>
              <a:t>Port state may contact other states </a:t>
            </a:r>
          </a:p>
          <a:p>
            <a:pPr marL="342900" indent="-342900">
              <a:buFontTx/>
              <a:buChar char="-"/>
            </a:pPr>
            <a:r>
              <a:rPr lang="en-US" sz="2900" b="1" i="1" u="sng" dirty="0">
                <a:solidFill>
                  <a:srgbClr val="FFFFFF"/>
                </a:solidFill>
                <a:effectLst>
                  <a:outerShdw blurRad="38100" dist="38100" dir="2700000" algn="tl">
                    <a:srgbClr val="000000">
                      <a:alpha val="43137"/>
                    </a:srgbClr>
                  </a:outerShdw>
                </a:effectLst>
              </a:rPr>
              <a:t>Port state must share </a:t>
            </a:r>
            <a:r>
              <a:rPr lang="en-US" sz="2500" b="1" i="1" u="sng" dirty="0">
                <a:solidFill>
                  <a:srgbClr val="FFFFFF"/>
                </a:solidFill>
                <a:effectLst>
                  <a:outerShdw blurRad="38100" dist="38100" dir="2700000" algn="tl">
                    <a:srgbClr val="000000">
                      <a:alpha val="43137"/>
                    </a:srgbClr>
                  </a:outerShdw>
                </a:effectLst>
              </a:rPr>
              <a:t>data with </a:t>
            </a:r>
            <a:r>
              <a:rPr lang="en-US" sz="2500" b="1" i="1" u="sng" dirty="0" err="1">
                <a:solidFill>
                  <a:srgbClr val="FFFFFF"/>
                </a:solidFill>
                <a:effectLst>
                  <a:outerShdw blurRad="38100" dist="38100" dir="2700000" algn="tl">
                    <a:srgbClr val="000000">
                      <a:alpha val="43137"/>
                    </a:srgbClr>
                  </a:outerShdw>
                </a:effectLst>
              </a:rPr>
              <a:t>rfmo’s</a:t>
            </a:r>
            <a:r>
              <a:rPr lang="en-US" sz="2500" b="1" i="1" u="sng" dirty="0">
                <a:solidFill>
                  <a:srgbClr val="FFFFFF"/>
                </a:solidFill>
                <a:effectLst>
                  <a:outerShdw blurRad="38100" dist="38100" dir="2700000" algn="tl">
                    <a:srgbClr val="000000">
                      <a:alpha val="43137"/>
                    </a:srgbClr>
                  </a:outerShdw>
                </a:effectLst>
              </a:rPr>
              <a:t> and </a:t>
            </a:r>
            <a:r>
              <a:rPr lang="en-US" sz="2500" b="1" i="1" u="sng" dirty="0" err="1">
                <a:solidFill>
                  <a:srgbClr val="FFFFFF"/>
                </a:solidFill>
                <a:effectLst>
                  <a:outerShdw blurRad="38100" dist="38100" dir="2700000" algn="tl">
                    <a:srgbClr val="000000">
                      <a:alpha val="43137"/>
                    </a:srgbClr>
                  </a:outerShdw>
                </a:effectLst>
              </a:rPr>
              <a:t>fao</a:t>
            </a:r>
            <a:endParaRPr lang="en-US" sz="2500" b="1" i="1" u="sng" dirty="0">
              <a:solidFill>
                <a:srgbClr val="FFFFFF"/>
              </a:solidFill>
              <a:effectLst>
                <a:outerShdw blurRad="38100" dist="38100" dir="2700000" algn="tl">
                  <a:srgbClr val="000000">
                    <a:alpha val="43137"/>
                  </a:srgbClr>
                </a:outerShdw>
              </a:effectLst>
            </a:endParaRPr>
          </a:p>
          <a:p>
            <a:endParaRPr lang="en-US" sz="800" dirty="0">
              <a:solidFill>
                <a:srgbClr val="FFFFFF"/>
              </a:solidFill>
            </a:endParaRPr>
          </a:p>
        </p:txBody>
      </p:sp>
      <p:pic>
        <p:nvPicPr>
          <p:cNvPr id="4" name="Content Placeholder 3">
            <a:extLst>
              <a:ext uri="{FF2B5EF4-FFF2-40B4-BE49-F238E27FC236}">
                <a16:creationId xmlns:a16="http://schemas.microsoft.com/office/drawing/2014/main" id="{F8A93819-48B2-4E67-8E22-5032D338EA2E}"/>
              </a:ext>
            </a:extLst>
          </p:cNvPr>
          <p:cNvPicPr>
            <a:picLocks noChangeAspect="1"/>
          </p:cNvPicPr>
          <p:nvPr/>
        </p:nvPicPr>
        <p:blipFill>
          <a:blip r:embed="rId2"/>
          <a:stretch>
            <a:fillRect/>
          </a:stretch>
        </p:blipFill>
        <p:spPr>
          <a:xfrm>
            <a:off x="4059936" y="46228"/>
            <a:ext cx="7905672" cy="6811772"/>
          </a:xfrm>
          <a:prstGeom prst="rect">
            <a:avLst/>
          </a:prstGeom>
        </p:spPr>
      </p:pic>
    </p:spTree>
    <p:extLst>
      <p:ext uri="{BB962C8B-B14F-4D97-AF65-F5344CB8AC3E}">
        <p14:creationId xmlns:p14="http://schemas.microsoft.com/office/powerpoint/2010/main" val="70630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C1EAAD53-97CC-44C0-BC99-ED3F86862ADD}"/>
              </a:ext>
            </a:extLst>
          </p:cNvPr>
          <p:cNvSpPr txBox="1"/>
          <p:nvPr/>
        </p:nvSpPr>
        <p:spPr>
          <a:xfrm>
            <a:off x="4768948" y="1"/>
            <a:ext cx="7417367" cy="6857998"/>
          </a:xfrm>
          <a:prstGeom prst="rect">
            <a:avLst/>
          </a:prstGeom>
        </p:spPr>
        <p:txBody>
          <a:bodyPr vert="horz" lIns="0" tIns="45720" rIns="0" bIns="45720" rtlCol="0" anchor="ctr">
            <a:normAutofit/>
          </a:bodyPr>
          <a:lstStyle/>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Albania           22. Ghana                39. </a:t>
            </a:r>
            <a:r>
              <a:rPr lang="en-US" sz="1400" dirty="0" err="1">
                <a:solidFill>
                  <a:schemeClr val="tx1">
                    <a:lumMod val="75000"/>
                    <a:lumOff val="25000"/>
                  </a:schemeClr>
                </a:solidFill>
                <a:latin typeface="Arial" panose="020B0604020202020204" pitchFamily="34" charset="0"/>
                <a:cs typeface="Arial" panose="020B0604020202020204" pitchFamily="34" charset="0"/>
              </a:rPr>
              <a:t>Nambia</a:t>
            </a:r>
            <a:r>
              <a:rPr lang="en-US" sz="1400" dirty="0">
                <a:solidFill>
                  <a:schemeClr val="tx1">
                    <a:lumMod val="75000"/>
                    <a:lumOff val="25000"/>
                  </a:schemeClr>
                </a:solidFill>
                <a:latin typeface="Arial" panose="020B0604020202020204" pitchFamily="34" charset="0"/>
                <a:cs typeface="Arial" panose="020B0604020202020204" pitchFamily="34" charset="0"/>
              </a:rPr>
              <a:t>                               55. Somalia</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Australia         23. Grenada            40. New Zealand                       56. South Africa</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Bahamas        24. Guinea               41. Nicaragua                           57. Sri Lanka</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Bangladesh    25. Guyana              42. Norway                                58. Sudan</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Barbados        26. Iceland              43. Oman                                   59. Thailand</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Cabo </a:t>
            </a:r>
            <a:r>
              <a:rPr lang="en-US" sz="1400" dirty="0" err="1">
                <a:solidFill>
                  <a:schemeClr val="tx1">
                    <a:lumMod val="75000"/>
                    <a:lumOff val="25000"/>
                  </a:schemeClr>
                </a:solidFill>
                <a:latin typeface="Arial" panose="020B0604020202020204" pitchFamily="34" charset="0"/>
                <a:cs typeface="Arial" panose="020B0604020202020204" pitchFamily="34" charset="0"/>
              </a:rPr>
              <a:t>verde</a:t>
            </a:r>
            <a:r>
              <a:rPr lang="en-US" sz="1400" dirty="0">
                <a:solidFill>
                  <a:schemeClr val="tx1">
                    <a:lumMod val="75000"/>
                    <a:lumOff val="25000"/>
                  </a:schemeClr>
                </a:solidFill>
                <a:latin typeface="Arial" panose="020B0604020202020204" pitchFamily="34" charset="0"/>
                <a:cs typeface="Arial" panose="020B0604020202020204" pitchFamily="34" charset="0"/>
              </a:rPr>
              <a:t>     27. Indonesia           44. Palau                                   60. Togo</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Cambodia       28. Japan                45. Panama                               61. Tonga</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Canada           29. Kenya                46. Peru                                     62. Trinidad and </a:t>
            </a:r>
            <a:r>
              <a:rPr lang="en-US" sz="1400" dirty="0" err="1">
                <a:solidFill>
                  <a:schemeClr val="tx1">
                    <a:lumMod val="75000"/>
                    <a:lumOff val="25000"/>
                  </a:schemeClr>
                </a:solidFill>
                <a:latin typeface="Arial" panose="020B0604020202020204" pitchFamily="34" charset="0"/>
                <a:cs typeface="Arial" panose="020B0604020202020204" pitchFamily="34" charset="0"/>
              </a:rPr>
              <a:t>Tabago</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Chile               30. Liberia                47. Philippines                           63. Turkey</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Costa </a:t>
            </a:r>
            <a:r>
              <a:rPr lang="en-US" sz="1400" dirty="0" err="1">
                <a:solidFill>
                  <a:schemeClr val="tx1">
                    <a:lumMod val="75000"/>
                    <a:lumOff val="25000"/>
                  </a:schemeClr>
                </a:solidFill>
                <a:latin typeface="Arial" panose="020B0604020202020204" pitchFamily="34" charset="0"/>
                <a:cs typeface="Arial" panose="020B0604020202020204" pitchFamily="34" charset="0"/>
              </a:rPr>
              <a:t>rica</a:t>
            </a:r>
            <a:r>
              <a:rPr lang="en-US" sz="1400" dirty="0">
                <a:solidFill>
                  <a:schemeClr val="tx1">
                    <a:lumMod val="75000"/>
                    <a:lumOff val="25000"/>
                  </a:schemeClr>
                </a:solidFill>
                <a:latin typeface="Arial" panose="020B0604020202020204" pitchFamily="34" charset="0"/>
                <a:cs typeface="Arial" panose="020B0604020202020204" pitchFamily="34" charset="0"/>
              </a:rPr>
              <a:t>       31. Libya                  48. Republic of Korea               64. United Kingdom</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Cuba               32. Madagascar      49. Saint Kitts and Nevis         65. United States of America</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Cote </a:t>
            </a:r>
            <a:r>
              <a:rPr lang="en-US" sz="1400" dirty="0" err="1">
                <a:solidFill>
                  <a:schemeClr val="tx1">
                    <a:lumMod val="75000"/>
                    <a:lumOff val="25000"/>
                  </a:schemeClr>
                </a:solidFill>
                <a:latin typeface="Arial" panose="020B0604020202020204" pitchFamily="34" charset="0"/>
                <a:cs typeface="Arial" panose="020B0604020202020204" pitchFamily="34" charset="0"/>
              </a:rPr>
              <a:t>dlvoire</a:t>
            </a:r>
            <a:r>
              <a:rPr lang="en-US" sz="1400" dirty="0">
                <a:solidFill>
                  <a:schemeClr val="tx1">
                    <a:lumMod val="75000"/>
                    <a:lumOff val="25000"/>
                  </a:schemeClr>
                </a:solidFill>
                <a:latin typeface="Arial" panose="020B0604020202020204" pitchFamily="34" charset="0"/>
                <a:cs typeface="Arial" panose="020B0604020202020204" pitchFamily="34" charset="0"/>
              </a:rPr>
              <a:t>    33. Maldives            50. Saint Vincent and the        66. Uruguay</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Denmark        34. Mauritania                Grenadines                         67. Vanuatu</a:t>
            </a:r>
          </a:p>
          <a:p>
            <a:pPr marL="342900" indent="-342900">
              <a:lnSpc>
                <a:spcPct val="90000"/>
              </a:lnSpc>
              <a:spcAft>
                <a:spcPts val="600"/>
              </a:spcAft>
              <a:buFont typeface="Calibri" panose="020F0502020204030204" pitchFamily="34" charset="0"/>
              <a:buAutoNum type="arabicPeriod"/>
            </a:pPr>
            <a:r>
              <a:rPr lang="en-US" sz="1400" dirty="0" err="1">
                <a:solidFill>
                  <a:schemeClr val="tx1">
                    <a:lumMod val="75000"/>
                    <a:lumOff val="25000"/>
                  </a:schemeClr>
                </a:solidFill>
                <a:latin typeface="Arial" panose="020B0604020202020204" pitchFamily="34" charset="0"/>
                <a:cs typeface="Arial" panose="020B0604020202020204" pitchFamily="34" charset="0"/>
              </a:rPr>
              <a:t>Dijbouti</a:t>
            </a:r>
            <a:r>
              <a:rPr lang="en-US" sz="1400" dirty="0">
                <a:solidFill>
                  <a:schemeClr val="tx1">
                    <a:lumMod val="75000"/>
                    <a:lumOff val="25000"/>
                  </a:schemeClr>
                </a:solidFill>
                <a:latin typeface="Arial" panose="020B0604020202020204" pitchFamily="34" charset="0"/>
                <a:cs typeface="Arial" panose="020B0604020202020204" pitchFamily="34" charset="0"/>
              </a:rPr>
              <a:t>          36. Montenegro        51. Sao Tome and Principe      68. Viet Nam</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Dominica       37. Mozambique       52. Senegal</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Ecuador         38. Myanmar            53. Seychelles</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European union                               54. Sierra Leone</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Fiji</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France</a:t>
            </a:r>
          </a:p>
          <a:p>
            <a:pPr marL="342900" indent="-342900">
              <a:lnSpc>
                <a:spcPct val="90000"/>
              </a:lnSpc>
              <a:spcAft>
                <a:spcPts val="600"/>
              </a:spcAft>
              <a:buFont typeface="Calibri" panose="020F0502020204030204" pitchFamily="34" charset="0"/>
              <a:buAutoNum type="arabicPeriod"/>
            </a:pPr>
            <a:r>
              <a:rPr lang="en-US" sz="1400" dirty="0">
                <a:solidFill>
                  <a:schemeClr val="tx1">
                    <a:lumMod val="75000"/>
                    <a:lumOff val="25000"/>
                  </a:schemeClr>
                </a:solidFill>
                <a:latin typeface="Arial" panose="020B0604020202020204" pitchFamily="34" charset="0"/>
                <a:cs typeface="Arial" panose="020B0604020202020204" pitchFamily="34" charset="0"/>
              </a:rPr>
              <a:t>Gabon</a:t>
            </a:r>
          </a:p>
          <a:p>
            <a:pPr marL="342900" indent="-342900">
              <a:lnSpc>
                <a:spcPct val="90000"/>
              </a:lnSpc>
              <a:spcAft>
                <a:spcPts val="600"/>
              </a:spcAft>
              <a:buFont typeface="Calibri" panose="020F0502020204030204" pitchFamily="34" charset="0"/>
              <a:buAutoNum type="arabicPeriod"/>
            </a:pPr>
            <a:r>
              <a:rPr lang="en-US" sz="1400" b="1" dirty="0">
                <a:solidFill>
                  <a:schemeClr val="tx1">
                    <a:lumMod val="75000"/>
                    <a:lumOff val="25000"/>
                  </a:schemeClr>
                </a:solidFill>
              </a:rPr>
              <a:t>Gambia</a:t>
            </a:r>
          </a:p>
          <a:p>
            <a:pPr marL="342900" indent="-342900">
              <a:lnSpc>
                <a:spcPct val="90000"/>
              </a:lnSpc>
              <a:spcAft>
                <a:spcPts val="600"/>
              </a:spcAft>
              <a:buFont typeface="Calibri" panose="020F0502020204030204" pitchFamily="34" charset="0"/>
              <a:buAutoNum type="arabicPeriod"/>
            </a:pPr>
            <a:endParaRPr lang="en-US" sz="1100" dirty="0">
              <a:solidFill>
                <a:schemeClr val="tx1">
                  <a:lumMod val="75000"/>
                  <a:lumOff val="25000"/>
                </a:schemeClr>
              </a:solidFill>
            </a:endParaRPr>
          </a:p>
        </p:txBody>
      </p:sp>
      <p:sp>
        <p:nvSpPr>
          <p:cNvPr id="6" name="TextBox 5">
            <a:extLst>
              <a:ext uri="{FF2B5EF4-FFF2-40B4-BE49-F238E27FC236}">
                <a16:creationId xmlns:a16="http://schemas.microsoft.com/office/drawing/2014/main" id="{8CB1DDE1-6285-4443-9288-2854AFDF21D5}"/>
              </a:ext>
            </a:extLst>
          </p:cNvPr>
          <p:cNvSpPr txBox="1"/>
          <p:nvPr/>
        </p:nvSpPr>
        <p:spPr>
          <a:xfrm>
            <a:off x="393895" y="436097"/>
            <a:ext cx="3559127" cy="5632311"/>
          </a:xfrm>
          <a:prstGeom prst="rect">
            <a:avLst/>
          </a:prstGeom>
          <a:noFill/>
        </p:spPr>
        <p:txBody>
          <a:bodyPr wrap="square" rtlCol="0">
            <a:spAutoFit/>
          </a:bodyPr>
          <a:lstStyle/>
          <a:p>
            <a:r>
              <a:rPr lang="en-US" dirty="0">
                <a:solidFill>
                  <a:schemeClr val="bg1"/>
                </a:solidFill>
              </a:rPr>
              <a:t>The Agreement on Port State Measures to Prevent, Deter and Eliminate Illegal, Unreported and Unregulated Fishing was approved by the FAO Conference at its Thirty-sixth Session (Rome, 18-23 November 2009) under paragraph 1 of Article XIV of the FAO Constitution, through Resolution No 12/2009 dated 22 November 2009.</a:t>
            </a:r>
          </a:p>
          <a:p>
            <a:endParaRPr lang="en-US" dirty="0">
              <a:solidFill>
                <a:schemeClr val="bg1"/>
              </a:solidFill>
            </a:endParaRPr>
          </a:p>
          <a:p>
            <a:r>
              <a:rPr lang="en-US" dirty="0">
                <a:solidFill>
                  <a:schemeClr val="bg1"/>
                </a:solidFill>
              </a:rPr>
              <a:t>The Agreement entered into force on 5 June 2016.</a:t>
            </a:r>
          </a:p>
          <a:p>
            <a:endParaRPr lang="en-US" dirty="0">
              <a:solidFill>
                <a:schemeClr val="bg1"/>
              </a:solidFill>
            </a:endParaRPr>
          </a:p>
          <a:p>
            <a:r>
              <a:rPr lang="en-US" dirty="0">
                <a:solidFill>
                  <a:schemeClr val="bg1"/>
                </a:solidFill>
              </a:rPr>
              <a:t>These are the current Parties to the Agreement</a:t>
            </a:r>
          </a:p>
          <a:p>
            <a:endParaRPr lang="en-US" dirty="0">
              <a:solidFill>
                <a:schemeClr val="bg1"/>
              </a:solidFill>
            </a:endParaRPr>
          </a:p>
          <a:p>
            <a:r>
              <a:rPr lang="en-US" dirty="0">
                <a:solidFill>
                  <a:schemeClr val="bg1"/>
                </a:solidFill>
              </a:rPr>
              <a:t>68 countries participate in this agreement, but not China.</a:t>
            </a:r>
          </a:p>
        </p:txBody>
      </p:sp>
    </p:spTree>
    <p:extLst>
      <p:ext uri="{BB962C8B-B14F-4D97-AF65-F5344CB8AC3E}">
        <p14:creationId xmlns:p14="http://schemas.microsoft.com/office/powerpoint/2010/main" val="2945884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3BAA179-0960-42A6-9D04-301CBFC56D31}"/>
              </a:ext>
            </a:extLst>
          </p:cNvPr>
          <p:cNvSpPr>
            <a:spLocks noGrp="1"/>
          </p:cNvSpPr>
          <p:nvPr>
            <p:ph type="pic" idx="1"/>
          </p:nvPr>
        </p:nvSpPr>
        <p:spPr/>
      </p:sp>
      <p:sp>
        <p:nvSpPr>
          <p:cNvPr id="3" name="Title 2">
            <a:extLst>
              <a:ext uri="{FF2B5EF4-FFF2-40B4-BE49-F238E27FC236}">
                <a16:creationId xmlns:a16="http://schemas.microsoft.com/office/drawing/2014/main" id="{FB1E04C5-327E-4823-9F64-055D4C2993A9}"/>
              </a:ext>
            </a:extLst>
          </p:cNvPr>
          <p:cNvSpPr>
            <a:spLocks noGrp="1"/>
          </p:cNvSpPr>
          <p:nvPr>
            <p:ph type="title"/>
          </p:nvPr>
        </p:nvSpPr>
        <p:spPr/>
        <p:txBody>
          <a:bodyPr/>
          <a:lstStyle/>
          <a:p>
            <a:r>
              <a:rPr lang="en-US" dirty="0"/>
              <a:t>Squid fishing</a:t>
            </a:r>
          </a:p>
        </p:txBody>
      </p:sp>
      <p:sp>
        <p:nvSpPr>
          <p:cNvPr id="4" name="Text Placeholder 3">
            <a:extLst>
              <a:ext uri="{FF2B5EF4-FFF2-40B4-BE49-F238E27FC236}">
                <a16:creationId xmlns:a16="http://schemas.microsoft.com/office/drawing/2014/main" id="{F2DECA5F-B87A-4680-8D21-D8DED056CAA0}"/>
              </a:ext>
            </a:extLst>
          </p:cNvPr>
          <p:cNvSpPr>
            <a:spLocks noGrp="1"/>
          </p:cNvSpPr>
          <p:nvPr>
            <p:ph type="body" sz="half" idx="2"/>
          </p:nvPr>
        </p:nvSpPr>
        <p:spPr/>
        <p:txBody>
          <a:bodyPr/>
          <a:lstStyle/>
          <a:p>
            <a:r>
              <a:rPr lang="en-US" dirty="0"/>
              <a:t>Light tracking</a:t>
            </a:r>
          </a:p>
        </p:txBody>
      </p:sp>
      <p:pic>
        <p:nvPicPr>
          <p:cNvPr id="5" name="Picture 4">
            <a:extLst>
              <a:ext uri="{FF2B5EF4-FFF2-40B4-BE49-F238E27FC236}">
                <a16:creationId xmlns:a16="http://schemas.microsoft.com/office/drawing/2014/main" id="{F38990D0-1FA7-4562-B853-EC03ACC4B9C0}"/>
              </a:ext>
            </a:extLst>
          </p:cNvPr>
          <p:cNvPicPr>
            <a:picLocks noChangeAspect="1"/>
          </p:cNvPicPr>
          <p:nvPr/>
        </p:nvPicPr>
        <p:blipFill>
          <a:blip r:embed="rId2"/>
          <a:stretch>
            <a:fillRect/>
          </a:stretch>
        </p:blipFill>
        <p:spPr>
          <a:xfrm>
            <a:off x="53441" y="0"/>
            <a:ext cx="11691645" cy="4578350"/>
          </a:xfrm>
          <a:prstGeom prst="rect">
            <a:avLst/>
          </a:prstGeom>
        </p:spPr>
      </p:pic>
    </p:spTree>
    <p:extLst>
      <p:ext uri="{BB962C8B-B14F-4D97-AF65-F5344CB8AC3E}">
        <p14:creationId xmlns:p14="http://schemas.microsoft.com/office/powerpoint/2010/main" val="1074753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BA16B-F124-48E1-B530-4C1B3B03A267}"/>
              </a:ext>
            </a:extLst>
          </p:cNvPr>
          <p:cNvSpPr>
            <a:spLocks noGrp="1"/>
          </p:cNvSpPr>
          <p:nvPr>
            <p:ph type="title"/>
          </p:nvPr>
        </p:nvSpPr>
        <p:spPr/>
        <p:txBody>
          <a:bodyPr/>
          <a:lstStyle/>
          <a:p>
            <a:r>
              <a:rPr lang="en-US" dirty="0"/>
              <a:t>MOVEMENT</a:t>
            </a:r>
          </a:p>
        </p:txBody>
      </p:sp>
      <p:pic>
        <p:nvPicPr>
          <p:cNvPr id="5" name="Content Placeholder 4">
            <a:extLst>
              <a:ext uri="{FF2B5EF4-FFF2-40B4-BE49-F238E27FC236}">
                <a16:creationId xmlns:a16="http://schemas.microsoft.com/office/drawing/2014/main" id="{BC5B375C-AD48-43F7-8F52-F4134CC882BB}"/>
              </a:ext>
            </a:extLst>
          </p:cNvPr>
          <p:cNvPicPr>
            <a:picLocks noGrp="1" noChangeAspect="1"/>
          </p:cNvPicPr>
          <p:nvPr>
            <p:ph idx="1"/>
          </p:nvPr>
        </p:nvPicPr>
        <p:blipFill>
          <a:blip r:embed="rId2"/>
          <a:stretch>
            <a:fillRect/>
          </a:stretch>
        </p:blipFill>
        <p:spPr>
          <a:xfrm>
            <a:off x="4716622" y="323556"/>
            <a:ext cx="7473802" cy="6323987"/>
          </a:xfrm>
          <a:prstGeom prst="rect">
            <a:avLst/>
          </a:prstGeom>
        </p:spPr>
      </p:pic>
      <p:sp>
        <p:nvSpPr>
          <p:cNvPr id="4" name="Text Placeholder 3">
            <a:extLst>
              <a:ext uri="{FF2B5EF4-FFF2-40B4-BE49-F238E27FC236}">
                <a16:creationId xmlns:a16="http://schemas.microsoft.com/office/drawing/2014/main" id="{065D958B-AC50-4052-8078-DFA61F7E2B8A}"/>
              </a:ext>
            </a:extLst>
          </p:cNvPr>
          <p:cNvSpPr>
            <a:spLocks noGrp="1"/>
          </p:cNvSpPr>
          <p:nvPr>
            <p:ph type="body" sz="half" idx="2"/>
          </p:nvPr>
        </p:nvSpPr>
        <p:spPr/>
        <p:txBody>
          <a:bodyPr/>
          <a:lstStyle/>
          <a:p>
            <a:r>
              <a:rPr lang="en-US" dirty="0"/>
              <a:t>PUSHING NORTH</a:t>
            </a:r>
          </a:p>
        </p:txBody>
      </p:sp>
      <p:sp>
        <p:nvSpPr>
          <p:cNvPr id="9" name="Arrow: Right 8">
            <a:extLst>
              <a:ext uri="{FF2B5EF4-FFF2-40B4-BE49-F238E27FC236}">
                <a16:creationId xmlns:a16="http://schemas.microsoft.com/office/drawing/2014/main" id="{DDCE69C6-E3FC-482D-9113-6431CC8BCBA4}"/>
              </a:ext>
            </a:extLst>
          </p:cNvPr>
          <p:cNvSpPr/>
          <p:nvPr/>
        </p:nvSpPr>
        <p:spPr>
          <a:xfrm rot="3206766">
            <a:off x="9834758" y="1218827"/>
            <a:ext cx="869610" cy="647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3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130FA05-9265-487E-8F70-F9708B3448AE}"/>
              </a:ext>
            </a:extLst>
          </p:cNvPr>
          <p:cNvSpPr txBox="1"/>
          <p:nvPr/>
        </p:nvSpPr>
        <p:spPr>
          <a:xfrm>
            <a:off x="965201" y="647113"/>
            <a:ext cx="6566408" cy="5050361"/>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6800" spc="-50" dirty="0">
                <a:solidFill>
                  <a:schemeClr val="tx1">
                    <a:lumMod val="85000"/>
                    <a:lumOff val="15000"/>
                  </a:schemeClr>
                </a:solidFill>
                <a:latin typeface="+mj-lt"/>
                <a:ea typeface="+mj-ea"/>
                <a:cs typeface="+mj-cs"/>
              </a:rPr>
              <a:t>How Do You Catch A Fleet That is Practically Invisible?</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13A6AD3A-1DB6-4B50-86B6-2F206048D5B7}"/>
              </a:ext>
            </a:extLst>
          </p:cNvPr>
          <p:cNvSpPr txBox="1"/>
          <p:nvPr/>
        </p:nvSpPr>
        <p:spPr>
          <a:xfrm>
            <a:off x="7863686" y="2574355"/>
            <a:ext cx="2656777" cy="2031325"/>
          </a:xfrm>
          <a:prstGeom prst="rect">
            <a:avLst/>
          </a:prstGeom>
          <a:noFill/>
        </p:spPr>
        <p:txBody>
          <a:bodyPr wrap="square" rtlCol="0">
            <a:spAutoFit/>
          </a:bodyPr>
          <a:lstStyle/>
          <a:p>
            <a:r>
              <a:rPr lang="en-US" b="1" dirty="0">
                <a:latin typeface="+mj-lt"/>
              </a:rPr>
              <a:t>The challenge of chasing an untraceable enemy dedicated to mass consumption and the denial of these actions</a:t>
            </a:r>
          </a:p>
        </p:txBody>
      </p:sp>
    </p:spTree>
    <p:extLst>
      <p:ext uri="{BB962C8B-B14F-4D97-AF65-F5344CB8AC3E}">
        <p14:creationId xmlns:p14="http://schemas.microsoft.com/office/powerpoint/2010/main" val="206207487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1B8E823-E1B1-4703-BCAB-C8955F9AF312}"/>
              </a:ext>
            </a:extLst>
          </p:cNvPr>
          <p:cNvSpPr>
            <a:spLocks noGrp="1"/>
          </p:cNvSpPr>
          <p:nvPr>
            <p:ph type="pic" idx="1"/>
          </p:nvPr>
        </p:nvSpPr>
        <p:spPr/>
      </p:sp>
      <p:sp>
        <p:nvSpPr>
          <p:cNvPr id="3" name="Title 2">
            <a:extLst>
              <a:ext uri="{FF2B5EF4-FFF2-40B4-BE49-F238E27FC236}">
                <a16:creationId xmlns:a16="http://schemas.microsoft.com/office/drawing/2014/main" id="{81377162-7367-4305-A417-4D6A387B92A3}"/>
              </a:ext>
            </a:extLst>
          </p:cNvPr>
          <p:cNvSpPr>
            <a:spLocks noGrp="1"/>
          </p:cNvSpPr>
          <p:nvPr>
            <p:ph type="title"/>
          </p:nvPr>
        </p:nvSpPr>
        <p:spPr>
          <a:xfrm>
            <a:off x="980695" y="5514973"/>
            <a:ext cx="10113645" cy="743682"/>
          </a:xfrm>
        </p:spPr>
        <p:txBody>
          <a:bodyPr/>
          <a:lstStyle/>
          <a:p>
            <a:r>
              <a:rPr lang="en-US" dirty="0"/>
              <a:t>SQUID MIGRATION</a:t>
            </a:r>
          </a:p>
        </p:txBody>
      </p:sp>
      <p:sp>
        <p:nvSpPr>
          <p:cNvPr id="4" name="Text Placeholder 3">
            <a:extLst>
              <a:ext uri="{FF2B5EF4-FFF2-40B4-BE49-F238E27FC236}">
                <a16:creationId xmlns:a16="http://schemas.microsoft.com/office/drawing/2014/main" id="{8ABF7025-F3C2-40A7-8598-3473EFAD99D9}"/>
              </a:ext>
            </a:extLst>
          </p:cNvPr>
          <p:cNvSpPr>
            <a:spLocks noGrp="1"/>
          </p:cNvSpPr>
          <p:nvPr>
            <p:ph type="body" sz="half" idx="2"/>
          </p:nvPr>
        </p:nvSpPr>
        <p:spPr>
          <a:xfrm>
            <a:off x="400975" y="6359799"/>
            <a:ext cx="10113264" cy="609600"/>
          </a:xfrm>
        </p:spPr>
        <p:txBody>
          <a:bodyPr/>
          <a:lstStyle/>
          <a:p>
            <a:r>
              <a:rPr lang="en-US" dirty="0"/>
              <a:t>            50 TO 70 PERCENT OF SQUID CAUGHT IS BY CHINA</a:t>
            </a:r>
          </a:p>
        </p:txBody>
      </p:sp>
      <p:pic>
        <p:nvPicPr>
          <p:cNvPr id="3074" name="Picture 2" descr="See the source image">
            <a:extLst>
              <a:ext uri="{FF2B5EF4-FFF2-40B4-BE49-F238E27FC236}">
                <a16:creationId xmlns:a16="http://schemas.microsoft.com/office/drawing/2014/main" id="{BDA8FF2D-782C-4AA9-8271-2C17E39A6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1985" cy="567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409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2636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1922406-0EF0-4F27-A01A-DA81AE4F413C}"/>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Migration Habits Expanded</a:t>
            </a:r>
          </a:p>
        </p:txBody>
      </p:sp>
      <p:cxnSp>
        <p:nvCxnSpPr>
          <p:cNvPr id="20" name="Straight Connector 1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9F1CD38E-0748-4296-AC80-CCE7587A53C6}"/>
              </a:ext>
            </a:extLst>
          </p:cNvPr>
          <p:cNvPicPr>
            <a:picLocks noGrp="1" noChangeAspect="1"/>
          </p:cNvPicPr>
          <p:nvPr>
            <p:ph idx="1"/>
          </p:nvPr>
        </p:nvPicPr>
        <p:blipFill>
          <a:blip r:embed="rId2"/>
          <a:stretch>
            <a:fillRect/>
          </a:stretch>
        </p:blipFill>
        <p:spPr>
          <a:xfrm>
            <a:off x="4668967" y="98475"/>
            <a:ext cx="7621869" cy="6759526"/>
          </a:xfrm>
          <a:prstGeom prst="rect">
            <a:avLst/>
          </a:prstGeom>
        </p:spPr>
      </p:pic>
      <p:sp>
        <p:nvSpPr>
          <p:cNvPr id="9" name="TextBox 8">
            <a:extLst>
              <a:ext uri="{FF2B5EF4-FFF2-40B4-BE49-F238E27FC236}">
                <a16:creationId xmlns:a16="http://schemas.microsoft.com/office/drawing/2014/main" id="{BD5A5F76-C2F9-4553-8FCE-D726E12B67B4}"/>
              </a:ext>
            </a:extLst>
          </p:cNvPr>
          <p:cNvSpPr txBox="1"/>
          <p:nvPr/>
        </p:nvSpPr>
        <p:spPr>
          <a:xfrm>
            <a:off x="573852" y="4028661"/>
            <a:ext cx="2986293" cy="646331"/>
          </a:xfrm>
          <a:prstGeom prst="rect">
            <a:avLst/>
          </a:prstGeom>
          <a:noFill/>
        </p:spPr>
        <p:txBody>
          <a:bodyPr wrap="square" rtlCol="0">
            <a:spAutoFit/>
          </a:bodyPr>
          <a:lstStyle/>
          <a:p>
            <a:r>
              <a:rPr lang="en-US" dirty="0">
                <a:solidFill>
                  <a:schemeClr val="bg1"/>
                </a:solidFill>
              </a:rPr>
              <a:t>50 TO 70 PERCENT OF SQUID CAUGHT IS BY CHINA</a:t>
            </a:r>
          </a:p>
        </p:txBody>
      </p:sp>
    </p:spTree>
    <p:extLst>
      <p:ext uri="{BB962C8B-B14F-4D97-AF65-F5344CB8AC3E}">
        <p14:creationId xmlns:p14="http://schemas.microsoft.com/office/powerpoint/2010/main" val="75350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 electronics, display&#10;&#10;Description automatically generated">
            <a:extLst>
              <a:ext uri="{FF2B5EF4-FFF2-40B4-BE49-F238E27FC236}">
                <a16:creationId xmlns:a16="http://schemas.microsoft.com/office/drawing/2014/main" id="{33DCA807-A9AB-49D4-9A19-675198356815}"/>
              </a:ext>
            </a:extLst>
          </p:cNvPr>
          <p:cNvPicPr>
            <a:picLocks noGrp="1" noChangeAspect="1"/>
          </p:cNvPicPr>
          <p:nvPr>
            <p:ph type="pic" idx="1"/>
          </p:nvPr>
        </p:nvPicPr>
        <p:blipFill>
          <a:blip r:embed="rId2"/>
          <a:srcRect t="7621" b="7621"/>
          <a:stretch>
            <a:fillRect/>
          </a:stretch>
        </p:blipFill>
        <p:spPr>
          <a:xfrm>
            <a:off x="15" y="0"/>
            <a:ext cx="12191985" cy="7014949"/>
          </a:xfrm>
        </p:spPr>
      </p:pic>
      <p:sp>
        <p:nvSpPr>
          <p:cNvPr id="5" name="AutoShape 2">
            <a:extLst>
              <a:ext uri="{FF2B5EF4-FFF2-40B4-BE49-F238E27FC236}">
                <a16:creationId xmlns:a16="http://schemas.microsoft.com/office/drawing/2014/main" id="{626FD284-969E-4861-8E89-7902D376FDE5}"/>
              </a:ext>
            </a:extLst>
          </p:cNvPr>
          <p:cNvSpPr>
            <a:spLocks noChangeAspect="1" noChangeArrowheads="1"/>
          </p:cNvSpPr>
          <p:nvPr/>
        </p:nvSpPr>
        <p:spPr bwMode="auto">
          <a:xfrm>
            <a:off x="1934817" y="-732183"/>
            <a:ext cx="4313583" cy="43135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21118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3" name="Rectangle 7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EF2FB46-11E3-4100-9972-28FA1CB59FA3}"/>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1019" b="11019"/>
          <a:stretch>
            <a:fillRect/>
          </a:stretch>
        </p:blipFill>
        <p:spPr bwMode="auto">
          <a:xfrm>
            <a:off x="2180492" y="745588"/>
            <a:ext cx="9488776" cy="53457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FB4D13C-FABC-4011-A16C-23A8324B9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32" y="457200"/>
            <a:ext cx="8157034" cy="578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62135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7D3A62-0318-48CB-83E7-2E08EB433DE8}"/>
              </a:ext>
            </a:extLst>
          </p:cNvPr>
          <p:cNvSpPr txBox="1"/>
          <p:nvPr/>
        </p:nvSpPr>
        <p:spPr>
          <a:xfrm>
            <a:off x="0" y="211015"/>
            <a:ext cx="12056012" cy="6801862"/>
          </a:xfrm>
          <a:prstGeom prst="rect">
            <a:avLst/>
          </a:prstGeom>
          <a:noFill/>
        </p:spPr>
        <p:txBody>
          <a:bodyPr wrap="square" rtlCol="0">
            <a:spAutoFit/>
          </a:bodyPr>
          <a:lstStyle/>
          <a:p>
            <a:r>
              <a:rPr lang="en-US" sz="1200" dirty="0">
                <a:hlinkClick r:id="rId2"/>
              </a:rPr>
              <a:t>Liaoning Province | OEC - The Observatory of Economic Complexity</a:t>
            </a:r>
            <a:endParaRPr lang="en-US" sz="1200" dirty="0"/>
          </a:p>
          <a:p>
            <a:endParaRPr lang="en-US" sz="1200" dirty="0"/>
          </a:p>
          <a:p>
            <a:r>
              <a:rPr lang="en-US" sz="1200" dirty="0">
                <a:hlinkClick r:id="rId3"/>
              </a:rPr>
              <a:t>Shandong Province | OEC - The Observatory of Economic Complexity</a:t>
            </a:r>
            <a:endParaRPr lang="en-US" sz="1200" dirty="0"/>
          </a:p>
          <a:p>
            <a:endParaRPr lang="en-US" sz="1200" dirty="0"/>
          </a:p>
          <a:p>
            <a:r>
              <a:rPr lang="en-US" sz="1200" dirty="0">
                <a:hlinkClick r:id="rId4"/>
              </a:rPr>
              <a:t>Jilin Province | OEC - The Observatory of Economic Complexity</a:t>
            </a:r>
            <a:endParaRPr lang="en-US" sz="1200" dirty="0"/>
          </a:p>
          <a:p>
            <a:endParaRPr lang="en-US" sz="1200" dirty="0"/>
          </a:p>
          <a:p>
            <a:r>
              <a:rPr lang="en-US" sz="1200" dirty="0">
                <a:hlinkClick r:id="rId5"/>
              </a:rPr>
              <a:t>Hainan Province | OEC - The Observatory of Economic Complexity</a:t>
            </a:r>
            <a:endParaRPr lang="en-US" sz="1200" dirty="0"/>
          </a:p>
          <a:p>
            <a:endParaRPr lang="en-US" sz="1200" dirty="0"/>
          </a:p>
          <a:p>
            <a:r>
              <a:rPr lang="en-US" sz="1200" dirty="0">
                <a:hlinkClick r:id="rId6"/>
              </a:rPr>
              <a:t>The deadly secret of China’s illegal fishing armada: It’s killing impoverished North Korean squid fishermen (nbcnews.com)</a:t>
            </a:r>
            <a:endParaRPr lang="en-US" sz="1200" dirty="0"/>
          </a:p>
          <a:p>
            <a:endParaRPr lang="en-US" sz="1200" dirty="0"/>
          </a:p>
          <a:p>
            <a:r>
              <a:rPr lang="en-US" sz="1200" dirty="0">
                <a:hlinkClick r:id="rId7"/>
              </a:rPr>
              <a:t>Russia (RUS) Exports, Imports, and Trade Partners | OEC - The Observatory of Economic Complexity</a:t>
            </a:r>
            <a:endParaRPr lang="en-US" sz="1200" dirty="0"/>
          </a:p>
          <a:p>
            <a:endParaRPr lang="en-US" sz="1200" dirty="0"/>
          </a:p>
          <a:p>
            <a:r>
              <a:rPr lang="en-US" sz="1200" dirty="0">
                <a:hlinkClick r:id="rId8"/>
              </a:rPr>
              <a:t>Unmasking China's illegal squid fishing fleet in North Korea (digitaljournal.com)</a:t>
            </a:r>
            <a:endParaRPr lang="en-US" sz="1200" dirty="0"/>
          </a:p>
          <a:p>
            <a:endParaRPr lang="en-US" sz="1200" dirty="0"/>
          </a:p>
          <a:p>
            <a:r>
              <a:rPr lang="en-US" sz="1200" dirty="0">
                <a:hlinkClick r:id="rId9"/>
              </a:rPr>
              <a:t>Ocean Shock - In land of sushi, squid moves out of reach | Reuters</a:t>
            </a:r>
            <a:endParaRPr lang="en-US" sz="1200" dirty="0"/>
          </a:p>
          <a:p>
            <a:endParaRPr lang="en-US" sz="1200" dirty="0"/>
          </a:p>
          <a:p>
            <a:r>
              <a:rPr lang="en-US" sz="1200" dirty="0">
                <a:hlinkClick r:id="rId10"/>
              </a:rPr>
              <a:t>FAO Fisheries &amp; Aquaculture - Country Profile</a:t>
            </a:r>
            <a:endParaRPr lang="en-US" sz="1200" dirty="0"/>
          </a:p>
          <a:p>
            <a:endParaRPr lang="en-US" sz="1200" dirty="0"/>
          </a:p>
          <a:p>
            <a:r>
              <a:rPr lang="en-US" sz="1200" dirty="0">
                <a:hlinkClick r:id="rId11"/>
              </a:rPr>
              <a:t>Fishing industry in Russia – Wikipedia</a:t>
            </a:r>
            <a:endParaRPr lang="en-US" sz="1200" dirty="0"/>
          </a:p>
          <a:p>
            <a:endParaRPr lang="en-US" sz="1200" dirty="0"/>
          </a:p>
          <a:p>
            <a:r>
              <a:rPr lang="en-US" sz="1200" dirty="0">
                <a:hlinkClick r:id="rId12"/>
              </a:rPr>
              <a:t>Marine seafood production via intense exploitation and cultivation in China: Costs, benefits, and risks (plos.org)</a:t>
            </a:r>
            <a:endParaRPr lang="en-US" sz="1200" dirty="0"/>
          </a:p>
          <a:p>
            <a:endParaRPr lang="en-US" sz="1200" dirty="0"/>
          </a:p>
          <a:p>
            <a:r>
              <a:rPr lang="en-US" sz="1200" dirty="0">
                <a:hlinkClick r:id="rId13"/>
              </a:rPr>
              <a:t>Exclusive economic zone of Russia – Wikipedia</a:t>
            </a:r>
            <a:endParaRPr lang="en-US" sz="1200" dirty="0"/>
          </a:p>
          <a:p>
            <a:endParaRPr lang="en-US" sz="1200" dirty="0"/>
          </a:p>
          <a:p>
            <a:r>
              <a:rPr lang="en-US" sz="1200" dirty="0">
                <a:hlinkClick r:id="rId14"/>
              </a:rPr>
              <a:t>China's 'Dark' Fishing Fleet Lays Waste to Global Ecosystems — Radio Free Asia (rfa.org)</a:t>
            </a:r>
            <a:endParaRPr lang="en-US" sz="1200" dirty="0"/>
          </a:p>
          <a:p>
            <a:endParaRPr lang="en-US" sz="1200" dirty="0"/>
          </a:p>
          <a:p>
            <a:r>
              <a:rPr lang="en-US" sz="1200" dirty="0">
                <a:hlinkClick r:id="rId15"/>
              </a:rPr>
              <a:t>How is China Feeding its Population of 1.4 Billion? | </a:t>
            </a:r>
            <a:r>
              <a:rPr lang="en-US" sz="1200" dirty="0" err="1">
                <a:hlinkClick r:id="rId15"/>
              </a:rPr>
              <a:t>ChinaPower</a:t>
            </a:r>
            <a:r>
              <a:rPr lang="en-US" sz="1200" dirty="0">
                <a:hlinkClick r:id="rId15"/>
              </a:rPr>
              <a:t> Project (csis.org)</a:t>
            </a:r>
            <a:endParaRPr lang="en-US" sz="1200" dirty="0"/>
          </a:p>
          <a:p>
            <a:endParaRPr lang="en-US" sz="1200" dirty="0"/>
          </a:p>
          <a:p>
            <a:r>
              <a:rPr lang="en-US" sz="1200" dirty="0">
                <a:hlinkClick r:id="rId16"/>
              </a:rPr>
              <a:t>China looks to big data to improve fisheries, aquaculture management (seafoodsource.com) China looks to big data to improve fisheries, aquaculture management (seafoodsource.com</a:t>
            </a:r>
          </a:p>
          <a:p>
            <a:r>
              <a:rPr lang="en-US" sz="1200">
                <a:hlinkClick r:id="rId17"/>
              </a:rPr>
              <a:t>Humboldt squid - Wikipedia</a:t>
            </a:r>
            <a:r>
              <a:rPr lang="en-US" sz="1200">
                <a:hlinkClick r:id="rId16"/>
              </a:rPr>
              <a:t>)</a:t>
            </a:r>
            <a:endParaRPr lang="en-US" sz="1200" dirty="0"/>
          </a:p>
          <a:p>
            <a:endParaRPr lang="en-US" sz="1600" dirty="0"/>
          </a:p>
          <a:p>
            <a:r>
              <a:rPr lang="en-US" dirty="0">
                <a:hlinkClick r:id="rId18"/>
              </a:rPr>
              <a:t>Remote Sensing | Free Full-Text | Seasonal Habitat Patterns of Japanese Common Squid (</a:t>
            </a:r>
            <a:r>
              <a:rPr lang="en-US" dirty="0" err="1">
                <a:hlinkClick r:id="rId18"/>
              </a:rPr>
              <a:t>Todarodes</a:t>
            </a:r>
            <a:r>
              <a:rPr lang="en-US" dirty="0">
                <a:hlinkClick r:id="rId18"/>
              </a:rPr>
              <a:t> </a:t>
            </a:r>
            <a:r>
              <a:rPr lang="en-US" dirty="0" err="1">
                <a:hlinkClick r:id="rId18"/>
              </a:rPr>
              <a:t>Pacificus</a:t>
            </a:r>
            <a:r>
              <a:rPr lang="en-US" dirty="0">
                <a:hlinkClick r:id="rId18"/>
              </a:rPr>
              <a:t>) Inferred from Satellite-Based Species Distribution Models | HTML (mdpi.com)</a:t>
            </a:r>
            <a:endParaRPr lang="en-US" dirty="0"/>
          </a:p>
          <a:p>
            <a:endParaRPr lang="en-US" dirty="0"/>
          </a:p>
        </p:txBody>
      </p:sp>
    </p:spTree>
    <p:extLst>
      <p:ext uri="{BB962C8B-B14F-4D97-AF65-F5344CB8AC3E}">
        <p14:creationId xmlns:p14="http://schemas.microsoft.com/office/powerpoint/2010/main" val="301072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57E80E4-178D-4246-B85F-71AF13D78985}"/>
              </a:ext>
            </a:extLst>
          </p:cNvPr>
          <p:cNvSpPr>
            <a:spLocks noGrp="1"/>
          </p:cNvSpPr>
          <p:nvPr>
            <p:ph type="title"/>
          </p:nvPr>
        </p:nvSpPr>
        <p:spPr>
          <a:xfrm>
            <a:off x="477078" y="516836"/>
            <a:ext cx="3100136" cy="1960234"/>
          </a:xfrm>
        </p:spPr>
        <p:txBody>
          <a:bodyPr vert="horz" lIns="91440" tIns="45720" rIns="91440" bIns="45720" rtlCol="0" anchor="b">
            <a:normAutofit/>
          </a:bodyPr>
          <a:lstStyle/>
          <a:p>
            <a:r>
              <a:rPr lang="en-US" sz="4000" dirty="0">
                <a:solidFill>
                  <a:srgbClr val="353750"/>
                </a:solidFill>
              </a:rPr>
              <a:t>THE PRICE OF PROGRESS</a:t>
            </a:r>
          </a:p>
        </p:txBody>
      </p:sp>
      <p:cxnSp>
        <p:nvCxnSpPr>
          <p:cNvPr id="25" name="Straight Connector 15">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DF837E0-09DC-499D-B3A9-7E6693131E14}"/>
              </a:ext>
            </a:extLst>
          </p:cNvPr>
          <p:cNvSpPr>
            <a:spLocks noGrp="1"/>
          </p:cNvSpPr>
          <p:nvPr>
            <p:ph type="body" sz="half" idx="2"/>
          </p:nvPr>
        </p:nvSpPr>
        <p:spPr>
          <a:xfrm>
            <a:off x="492371" y="2790855"/>
            <a:ext cx="3084844" cy="3311766"/>
          </a:xfrm>
        </p:spPr>
        <p:txBody>
          <a:bodyPr vert="horz" lIns="0" tIns="45720" rIns="0" bIns="45720" rtlCol="0">
            <a:normAutofit/>
          </a:bodyPr>
          <a:lstStyle/>
          <a:p>
            <a:pPr marL="285750" indent="-285750">
              <a:lnSpc>
                <a:spcPct val="100000"/>
              </a:lnSpc>
              <a:buFontTx/>
              <a:buChar char="-"/>
            </a:pPr>
            <a:r>
              <a:rPr lang="en-US" sz="1600" dirty="0">
                <a:solidFill>
                  <a:schemeClr val="tx1">
                    <a:lumMod val="75000"/>
                    <a:lumOff val="25000"/>
                  </a:schemeClr>
                </a:solidFill>
              </a:rPr>
              <a:t>Fishing has been a vital part of human existence for over a thousand years in terms of culture and survival. For centuries, the ocean was this monstrous entity, so vast and so seemingly infinite that there surely was no way humans could ever harm it.</a:t>
            </a:r>
          </a:p>
        </p:txBody>
      </p:sp>
      <p:pic>
        <p:nvPicPr>
          <p:cNvPr id="5" name="Picture Placeholder 4">
            <a:extLst>
              <a:ext uri="{FF2B5EF4-FFF2-40B4-BE49-F238E27FC236}">
                <a16:creationId xmlns:a16="http://schemas.microsoft.com/office/drawing/2014/main" id="{C35A2915-6D29-4A05-8E9C-AF2E98E90543}"/>
              </a:ext>
            </a:extLst>
          </p:cNvPr>
          <p:cNvPicPr>
            <a:picLocks noGrp="1" noChangeAspect="1"/>
          </p:cNvPicPr>
          <p:nvPr>
            <p:ph type="pic" idx="1"/>
          </p:nvPr>
        </p:nvPicPr>
        <p:blipFill rotWithShape="1">
          <a:blip r:embed="rId2"/>
          <a:srcRect l="18509" r="18509"/>
          <a:stretch/>
        </p:blipFill>
        <p:spPr>
          <a:xfrm>
            <a:off x="4080728" y="10"/>
            <a:ext cx="8111272" cy="6857990"/>
          </a:xfrm>
          <a:prstGeom prst="rect">
            <a:avLst/>
          </a:prstGeom>
        </p:spPr>
      </p:pic>
    </p:spTree>
    <p:extLst>
      <p:ext uri="{BB962C8B-B14F-4D97-AF65-F5344CB8AC3E}">
        <p14:creationId xmlns:p14="http://schemas.microsoft.com/office/powerpoint/2010/main" val="1588735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0" name="Rectangle 72">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346A1-B065-4494-92E1-8AA0200D822F}"/>
              </a:ext>
            </a:extLst>
          </p:cNvPr>
          <p:cNvSpPr>
            <a:spLocks noGrp="1"/>
          </p:cNvSpPr>
          <p:nvPr>
            <p:ph type="ctrTitle"/>
          </p:nvPr>
        </p:nvSpPr>
        <p:spPr>
          <a:xfrm>
            <a:off x="633999" y="4550230"/>
            <a:ext cx="10909073" cy="232780"/>
          </a:xfrm>
        </p:spPr>
        <p:txBody>
          <a:bodyPr>
            <a:normAutofit fontScale="90000"/>
          </a:bodyPr>
          <a:lstStyle/>
          <a:p>
            <a:r>
              <a:rPr lang="en-US" sz="6000" dirty="0"/>
              <a:t>_</a:t>
            </a:r>
          </a:p>
        </p:txBody>
      </p:sp>
      <p:sp>
        <p:nvSpPr>
          <p:cNvPr id="3" name="Subtitle 2">
            <a:extLst>
              <a:ext uri="{FF2B5EF4-FFF2-40B4-BE49-F238E27FC236}">
                <a16:creationId xmlns:a16="http://schemas.microsoft.com/office/drawing/2014/main" id="{9FA4B7AB-1B41-472A-B603-E31BE5044F75}"/>
              </a:ext>
            </a:extLst>
          </p:cNvPr>
          <p:cNvSpPr>
            <a:spLocks noGrp="1"/>
          </p:cNvSpPr>
          <p:nvPr>
            <p:ph type="subTitle" idx="1"/>
          </p:nvPr>
        </p:nvSpPr>
        <p:spPr>
          <a:xfrm>
            <a:off x="633999" y="4783010"/>
            <a:ext cx="10925101" cy="1459983"/>
          </a:xfrm>
        </p:spPr>
        <p:txBody>
          <a:bodyPr>
            <a:normAutofit/>
          </a:bodyPr>
          <a:lstStyle/>
          <a:p>
            <a:pPr>
              <a:lnSpc>
                <a:spcPct val="100000"/>
              </a:lnSpc>
            </a:pPr>
            <a:r>
              <a:rPr lang="en-US" sz="1800" dirty="0">
                <a:solidFill>
                  <a:schemeClr val="tx1">
                    <a:lumMod val="85000"/>
                    <a:lumOff val="15000"/>
                  </a:schemeClr>
                </a:solidFill>
              </a:rPr>
              <a:t>Villages like </a:t>
            </a:r>
            <a:r>
              <a:rPr lang="en-US" sz="1800" dirty="0" err="1">
                <a:solidFill>
                  <a:schemeClr val="tx1">
                    <a:lumMod val="85000"/>
                    <a:lumOff val="15000"/>
                  </a:schemeClr>
                </a:solidFill>
              </a:rPr>
              <a:t>hakodate</a:t>
            </a:r>
            <a:r>
              <a:rPr lang="en-US" sz="1800" dirty="0">
                <a:solidFill>
                  <a:schemeClr val="tx1">
                    <a:lumMod val="85000"/>
                    <a:lumOff val="15000"/>
                  </a:schemeClr>
                </a:solidFill>
              </a:rPr>
              <a:t> have annual festivals dedicated to the squid, and even perform festive dances to celebrate the harvest of these animals</a:t>
            </a:r>
          </a:p>
        </p:txBody>
      </p:sp>
      <p:pic>
        <p:nvPicPr>
          <p:cNvPr id="6148" name="Picture 4" descr="Japanese Festival food, grilled squid | อาหารริมทาง, เสียบไม้, อาหาร">
            <a:extLst>
              <a:ext uri="{FF2B5EF4-FFF2-40B4-BE49-F238E27FC236}">
                <a16:creationId xmlns:a16="http://schemas.microsoft.com/office/drawing/2014/main" id="{21F0E40C-C51B-4AC1-A30B-7781990A06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9875"/>
          <a:stretch/>
        </p:blipFill>
        <p:spPr bwMode="auto">
          <a:xfrm>
            <a:off x="196947" y="228511"/>
            <a:ext cx="6050281" cy="404739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The Squid Dance of Hakodate | Taiken Japan">
            <a:extLst>
              <a:ext uri="{FF2B5EF4-FFF2-40B4-BE49-F238E27FC236}">
                <a16:creationId xmlns:a16="http://schemas.microsoft.com/office/drawing/2014/main" id="{A5A6A202-36C5-4BC2-A6E4-7D30227E64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80" r="2" b="2331"/>
          <a:stretch/>
        </p:blipFill>
        <p:spPr bwMode="auto">
          <a:xfrm>
            <a:off x="6141720" y="2"/>
            <a:ext cx="6050279" cy="4242815"/>
          </a:xfrm>
          <a:prstGeom prst="rect">
            <a:avLst/>
          </a:prstGeom>
          <a:noFill/>
          <a:extLst>
            <a:ext uri="{909E8E84-426E-40DD-AFC4-6F175D3DCCD1}">
              <a14:hiddenFill xmlns:a14="http://schemas.microsoft.com/office/drawing/2010/main">
                <a:solidFill>
                  <a:srgbClr val="FFFFFF"/>
                </a:solidFill>
              </a14:hiddenFill>
            </a:ext>
          </a:extLst>
        </p:spPr>
      </p:pic>
      <p:cxnSp>
        <p:nvCxnSpPr>
          <p:cNvPr id="6151" name="Straight Connector 74">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7085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2" name="Rectangle 80">
            <a:extLst>
              <a:ext uri="{FF2B5EF4-FFF2-40B4-BE49-F238E27FC236}">
                <a16:creationId xmlns:a16="http://schemas.microsoft.com/office/drawing/2014/main" id="{6BBDC3EA-A9DE-470B-98ED-300864EB6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00D54-309B-445D-AE50-C5BF499D0A46}"/>
              </a:ext>
            </a:extLst>
          </p:cNvPr>
          <p:cNvSpPr>
            <a:spLocks noGrp="1"/>
          </p:cNvSpPr>
          <p:nvPr>
            <p:ph type="ctrTitle"/>
          </p:nvPr>
        </p:nvSpPr>
        <p:spPr>
          <a:xfrm>
            <a:off x="8047939" y="640080"/>
            <a:ext cx="3659246" cy="2628051"/>
          </a:xfrm>
        </p:spPr>
        <p:txBody>
          <a:bodyPr>
            <a:noAutofit/>
          </a:bodyPr>
          <a:lstStyle/>
          <a:p>
            <a:r>
              <a:rPr lang="en-US" sz="4000" dirty="0">
                <a:solidFill>
                  <a:schemeClr val="tx1"/>
                </a:solidFill>
              </a:rPr>
              <a:t>South Korea Also Has a Love for This Local Delicacy </a:t>
            </a:r>
          </a:p>
        </p:txBody>
      </p:sp>
      <p:sp>
        <p:nvSpPr>
          <p:cNvPr id="3" name="Subtitle 2">
            <a:extLst>
              <a:ext uri="{FF2B5EF4-FFF2-40B4-BE49-F238E27FC236}">
                <a16:creationId xmlns:a16="http://schemas.microsoft.com/office/drawing/2014/main" id="{5495FA5B-3077-4ABF-88EE-F1A2F1CA5C71}"/>
              </a:ext>
            </a:extLst>
          </p:cNvPr>
          <p:cNvSpPr>
            <a:spLocks noGrp="1"/>
          </p:cNvSpPr>
          <p:nvPr>
            <p:ph type="subTitle" idx="1"/>
          </p:nvPr>
        </p:nvSpPr>
        <p:spPr>
          <a:xfrm>
            <a:off x="8047939" y="3589867"/>
            <a:ext cx="3659246" cy="1818924"/>
          </a:xfrm>
        </p:spPr>
        <p:txBody>
          <a:bodyPr>
            <a:normAutofit/>
          </a:bodyPr>
          <a:lstStyle/>
          <a:p>
            <a:r>
              <a:rPr lang="en-US" sz="1800" dirty="0"/>
              <a:t>Squid festival on beaches in Gangwon Province and </a:t>
            </a:r>
            <a:r>
              <a:rPr lang="en-US" sz="1800" dirty="0" err="1"/>
              <a:t>Ulleungdo</a:t>
            </a:r>
            <a:r>
              <a:rPr lang="en-US" sz="1800" dirty="0"/>
              <a:t> South Korea</a:t>
            </a:r>
          </a:p>
        </p:txBody>
      </p:sp>
      <p:pic>
        <p:nvPicPr>
          <p:cNvPr id="7178" name="Picture 10">
            <a:extLst>
              <a:ext uri="{FF2B5EF4-FFF2-40B4-BE49-F238E27FC236}">
                <a16:creationId xmlns:a16="http://schemas.microsoft.com/office/drawing/2014/main" id="{A080B53B-3987-4AE0-A2F5-FEB639F085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81" r="18231" b="-4"/>
          <a:stretch/>
        </p:blipFill>
        <p:spPr bwMode="auto">
          <a:xfrm>
            <a:off x="1" y="10"/>
            <a:ext cx="3732724"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F1468B18-BB3F-498F-9C75-690DF61774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28" r="24579" b="1"/>
          <a:stretch/>
        </p:blipFill>
        <p:spPr bwMode="auto">
          <a:xfrm>
            <a:off x="3824164" y="10"/>
            <a:ext cx="3732724" cy="3383270"/>
          </a:xfrm>
          <a:prstGeom prst="rect">
            <a:avLst/>
          </a:prstGeom>
          <a:noFill/>
          <a:extLst>
            <a:ext uri="{909E8E84-426E-40DD-AFC4-6F175D3DCCD1}">
              <a14:hiddenFill xmlns:a14="http://schemas.microsoft.com/office/drawing/2010/main">
                <a:solidFill>
                  <a:srgbClr val="FFFFFF"/>
                </a:solidFill>
              </a14:hiddenFill>
            </a:ext>
          </a:extLst>
        </p:spPr>
      </p:pic>
      <p:cxnSp>
        <p:nvCxnSpPr>
          <p:cNvPr id="7183" name="Straight Connector 82">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170" name="Picture 2" descr="Ulleungdo Towns: Jeodong, in and around town - MC Adventure Blog">
            <a:extLst>
              <a:ext uri="{FF2B5EF4-FFF2-40B4-BE49-F238E27FC236}">
                <a16:creationId xmlns:a16="http://schemas.microsoft.com/office/drawing/2014/main" id="{E20DD9A2-47D5-45F0-82C8-8252E1F14A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609" r="-3" b="16410"/>
          <a:stretch/>
        </p:blipFill>
        <p:spPr bwMode="auto">
          <a:xfrm>
            <a:off x="16" y="3474720"/>
            <a:ext cx="3732709" cy="3383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Korea Destinations: Ulleungdo Squid Festival">
            <a:extLst>
              <a:ext uri="{FF2B5EF4-FFF2-40B4-BE49-F238E27FC236}">
                <a16:creationId xmlns:a16="http://schemas.microsoft.com/office/drawing/2014/main" id="{15331166-1AB7-4ACD-840C-223E119AF0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040" r="1046" b="-1"/>
          <a:stretch/>
        </p:blipFill>
        <p:spPr bwMode="auto">
          <a:xfrm>
            <a:off x="3824164" y="3474720"/>
            <a:ext cx="3732709" cy="338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011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3E37C-8B22-4993-BCBD-DE5B7A92B9EF}"/>
              </a:ext>
            </a:extLst>
          </p:cNvPr>
          <p:cNvSpPr>
            <a:spLocks noGrp="1"/>
          </p:cNvSpPr>
          <p:nvPr>
            <p:ph type="title"/>
          </p:nvPr>
        </p:nvSpPr>
        <p:spPr/>
        <p:txBody>
          <a:bodyPr/>
          <a:lstStyle/>
          <a:p>
            <a:r>
              <a:rPr lang="en-US" dirty="0"/>
              <a:t>Korean Squid Fishing</a:t>
            </a:r>
          </a:p>
        </p:txBody>
      </p:sp>
      <p:sp>
        <p:nvSpPr>
          <p:cNvPr id="4" name="Text Placeholder 3">
            <a:extLst>
              <a:ext uri="{FF2B5EF4-FFF2-40B4-BE49-F238E27FC236}">
                <a16:creationId xmlns:a16="http://schemas.microsoft.com/office/drawing/2014/main" id="{ECD239F3-5D27-4B01-B14B-144E6FC9D744}"/>
              </a:ext>
            </a:extLst>
          </p:cNvPr>
          <p:cNvSpPr>
            <a:spLocks noGrp="1"/>
          </p:cNvSpPr>
          <p:nvPr>
            <p:ph type="body" sz="half" idx="2"/>
          </p:nvPr>
        </p:nvSpPr>
        <p:spPr/>
        <p:txBody>
          <a:bodyPr/>
          <a:lstStyle/>
          <a:p>
            <a:r>
              <a:rPr lang="en-US" dirty="0"/>
              <a:t>Many fishing villages in North and South Korea do not have the capabilities the long-range Chinese vessels do.</a:t>
            </a:r>
          </a:p>
          <a:p>
            <a:r>
              <a:rPr lang="en-US" dirty="0"/>
              <a:t>These ships are small, with around 5 to 10 crew depending on the size. No bathrooms, no beds, water supply carried in jugs on deck.</a:t>
            </a:r>
          </a:p>
        </p:txBody>
      </p:sp>
      <p:pic>
        <p:nvPicPr>
          <p:cNvPr id="2050" name="Picture 2" descr="A North Korean squid boat in operation in the Russian waters is seen sometime between between August and October 2018. ">
            <a:extLst>
              <a:ext uri="{FF2B5EF4-FFF2-40B4-BE49-F238E27FC236}">
                <a16:creationId xmlns:a16="http://schemas.microsoft.com/office/drawing/2014/main" id="{BD872979-2E6A-4EFF-9DFF-85AC9B8415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16810" y="112542"/>
            <a:ext cx="7475189" cy="674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525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B96F5B9-71AB-4C99-965A-94F366AD1C58}"/>
              </a:ext>
            </a:extLst>
          </p:cNvPr>
          <p:cNvSpPr>
            <a:spLocks noGrp="1"/>
          </p:cNvSpPr>
          <p:nvPr>
            <p:ph type="pic" idx="1"/>
          </p:nvPr>
        </p:nvSpPr>
        <p:spPr/>
      </p:sp>
      <p:sp>
        <p:nvSpPr>
          <p:cNvPr id="3" name="Title 2">
            <a:extLst>
              <a:ext uri="{FF2B5EF4-FFF2-40B4-BE49-F238E27FC236}">
                <a16:creationId xmlns:a16="http://schemas.microsoft.com/office/drawing/2014/main" id="{3746D354-64A3-4A03-A565-BAA5579267B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1ADB14C4-601E-4884-B418-74F2B03E0178}"/>
              </a:ext>
            </a:extLst>
          </p:cNvPr>
          <p:cNvSpPr>
            <a:spLocks noGrp="1"/>
          </p:cNvSpPr>
          <p:nvPr>
            <p:ph type="body" sz="half" idx="2"/>
          </p:nvPr>
        </p:nvSpPr>
        <p:spPr/>
        <p:txBody>
          <a:bodyPr/>
          <a:lstStyle/>
          <a:p>
            <a:endParaRPr lang="en-US"/>
          </a:p>
        </p:txBody>
      </p:sp>
      <p:pic>
        <p:nvPicPr>
          <p:cNvPr id="3074" name="Picture 2" descr="Is China's Fishing Fleet a Growing Security Threat? | Voice of America -  English">
            <a:extLst>
              <a:ext uri="{FF2B5EF4-FFF2-40B4-BE49-F238E27FC236}">
                <a16:creationId xmlns:a16="http://schemas.microsoft.com/office/drawing/2014/main" id="{C78D0B24-0D40-46D2-8B4B-4FCA34E56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86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28D9B-1C4F-4633-9C8B-9AF40A6D7523}"/>
              </a:ext>
            </a:extLst>
          </p:cNvPr>
          <p:cNvSpPr>
            <a:spLocks noGrp="1"/>
          </p:cNvSpPr>
          <p:nvPr>
            <p:ph type="title"/>
          </p:nvPr>
        </p:nvSpPr>
        <p:spPr>
          <a:xfrm>
            <a:off x="643466" y="786383"/>
            <a:ext cx="3517567" cy="1126823"/>
          </a:xfrm>
        </p:spPr>
        <p:txBody>
          <a:bodyPr/>
          <a:lstStyle/>
          <a:p>
            <a:r>
              <a:rPr lang="en-US" dirty="0"/>
              <a:t>Appetites Are Out of Control</a:t>
            </a:r>
          </a:p>
        </p:txBody>
      </p:sp>
      <p:sp>
        <p:nvSpPr>
          <p:cNvPr id="3" name="Content Placeholder 2">
            <a:extLst>
              <a:ext uri="{FF2B5EF4-FFF2-40B4-BE49-F238E27FC236}">
                <a16:creationId xmlns:a16="http://schemas.microsoft.com/office/drawing/2014/main" id="{3FF6D893-B201-402B-837F-8EAD9F69E7BC}"/>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40B6438F-DFF7-416D-8934-C7C460244720}"/>
              </a:ext>
            </a:extLst>
          </p:cNvPr>
          <p:cNvSpPr>
            <a:spLocks noGrp="1"/>
          </p:cNvSpPr>
          <p:nvPr>
            <p:ph type="body" sz="half" idx="2"/>
          </p:nvPr>
        </p:nvSpPr>
        <p:spPr>
          <a:xfrm>
            <a:off x="643466" y="2025748"/>
            <a:ext cx="3038546" cy="4081807"/>
          </a:xfrm>
        </p:spPr>
        <p:txBody>
          <a:bodyPr/>
          <a:lstStyle/>
          <a:p>
            <a:r>
              <a:rPr lang="en-US" dirty="0"/>
              <a:t>Squid “jigging” is one of the many innovations used to fish for squid. Light is used to attract the squid at night, who come up to the surface to feed. Light that is so bright, satellites can determine if it is a squid fishing vessel based on the level of intensity.</a:t>
            </a:r>
          </a:p>
        </p:txBody>
      </p:sp>
      <p:pic>
        <p:nvPicPr>
          <p:cNvPr id="1026" name="Picture 2">
            <a:extLst>
              <a:ext uri="{FF2B5EF4-FFF2-40B4-BE49-F238E27FC236}">
                <a16:creationId xmlns:a16="http://schemas.microsoft.com/office/drawing/2014/main" id="{398FA40E-71A6-4969-9016-593BC541C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9963" y="0"/>
            <a:ext cx="65685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FIS - Worldnews - Average daily catch of 25 tonnes of illex squid for  jigger vessels at start of season">
            <a:extLst>
              <a:ext uri="{FF2B5EF4-FFF2-40B4-BE49-F238E27FC236}">
                <a16:creationId xmlns:a16="http://schemas.microsoft.com/office/drawing/2014/main" id="{A59B2286-F0BC-4BAF-B45C-292B98173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586" y="0"/>
            <a:ext cx="805932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FIS - Worldnews - Squid jigging permits may boost exports of the resource">
            <a:extLst>
              <a:ext uri="{FF2B5EF4-FFF2-40B4-BE49-F238E27FC236}">
                <a16:creationId xmlns:a16="http://schemas.microsoft.com/office/drawing/2014/main" id="{CB827D2E-61E8-47B8-A90F-F4F89C980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032" y="3429000"/>
            <a:ext cx="7866523"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345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0282-5673-445A-A639-796EA5037DD0}"/>
              </a:ext>
            </a:extLst>
          </p:cNvPr>
          <p:cNvSpPr>
            <a:spLocks noGrp="1"/>
          </p:cNvSpPr>
          <p:nvPr>
            <p:ph type="title"/>
          </p:nvPr>
        </p:nvSpPr>
        <p:spPr>
          <a:xfrm>
            <a:off x="643466" y="786383"/>
            <a:ext cx="3517567" cy="926303"/>
          </a:xfrm>
        </p:spPr>
        <p:txBody>
          <a:bodyPr>
            <a:normAutofit fontScale="90000"/>
          </a:bodyPr>
          <a:lstStyle/>
          <a:p>
            <a:r>
              <a:rPr lang="en-US" dirty="0"/>
              <a:t>Comparing Vessels </a:t>
            </a:r>
          </a:p>
        </p:txBody>
      </p:sp>
      <p:sp>
        <p:nvSpPr>
          <p:cNvPr id="4" name="Text Placeholder 3">
            <a:extLst>
              <a:ext uri="{FF2B5EF4-FFF2-40B4-BE49-F238E27FC236}">
                <a16:creationId xmlns:a16="http://schemas.microsoft.com/office/drawing/2014/main" id="{EA66B8B1-41D8-4497-8804-84926CAE0AA7}"/>
              </a:ext>
            </a:extLst>
          </p:cNvPr>
          <p:cNvSpPr>
            <a:spLocks noGrp="1"/>
          </p:cNvSpPr>
          <p:nvPr>
            <p:ph type="body" sz="half" idx="2"/>
          </p:nvPr>
        </p:nvSpPr>
        <p:spPr>
          <a:xfrm>
            <a:off x="643465" y="1988458"/>
            <a:ext cx="3517567" cy="4119098"/>
          </a:xfrm>
        </p:spPr>
        <p:txBody>
          <a:bodyPr/>
          <a:lstStyle/>
          <a:p>
            <a:r>
              <a:rPr lang="en-US" dirty="0"/>
              <a:t>Above is a Chinese pair trawler</a:t>
            </a:r>
          </a:p>
          <a:p>
            <a:endParaRPr lang="en-US" dirty="0"/>
          </a:p>
          <a:p>
            <a:r>
              <a:rPr lang="en-US" dirty="0"/>
              <a:t>Middle is a Chinese lighting vessel</a:t>
            </a:r>
          </a:p>
          <a:p>
            <a:endParaRPr lang="en-US" dirty="0"/>
          </a:p>
          <a:p>
            <a:r>
              <a:rPr lang="en-US" dirty="0"/>
              <a:t>Below is a typical Korean fishing vessel </a:t>
            </a:r>
          </a:p>
        </p:txBody>
      </p:sp>
      <p:pic>
        <p:nvPicPr>
          <p:cNvPr id="4098" name="Picture 2" descr="Chinese fishing boats took half a billion dollars of illegal squid from  North Korea. Scientists used satellites to catch them out">
            <a:extLst>
              <a:ext uri="{FF2B5EF4-FFF2-40B4-BE49-F238E27FC236}">
                <a16:creationId xmlns:a16="http://schemas.microsoft.com/office/drawing/2014/main" id="{11FB9A3E-3C50-419D-BFF4-75DBB83287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50856" y="1"/>
            <a:ext cx="5092459" cy="675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167550"/>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411</TotalTime>
  <Words>1932</Words>
  <Application>Microsoft Office PowerPoint</Application>
  <PresentationFormat>Widescreen</PresentationFormat>
  <Paragraphs>110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Bookman Old Style</vt:lpstr>
      <vt:lpstr>Calibri</vt:lpstr>
      <vt:lpstr>Franklin Gothic Book</vt:lpstr>
      <vt:lpstr>1_RetrospectVTI</vt:lpstr>
      <vt:lpstr>PowerPoint Presentation</vt:lpstr>
      <vt:lpstr>PowerPoint Presentation</vt:lpstr>
      <vt:lpstr>THE PRICE OF PROGRESS</vt:lpstr>
      <vt:lpstr>_</vt:lpstr>
      <vt:lpstr>South Korea Also Has a Love for This Local Delicacy </vt:lpstr>
      <vt:lpstr>Korean Squid Fishing</vt:lpstr>
      <vt:lpstr>PowerPoint Presentation</vt:lpstr>
      <vt:lpstr>Appetites Are Out of Control</vt:lpstr>
      <vt:lpstr>Comparing Vessels </vt:lpstr>
      <vt:lpstr>PowerPoint Presentation</vt:lpstr>
      <vt:lpstr>Fleets Such as These Show Up in Large Groups, Often Discarding Trash and Adding Pollutants to Waters</vt:lpstr>
      <vt:lpstr>PowerPoint Presentation</vt:lpstr>
      <vt:lpstr>GHOST SHIPS</vt:lpstr>
      <vt:lpstr>“So many North Koreans have disappeared at sea in recent years that some North Korean port towns, including Chongjin along the country’s eastern shore, are now called “widows’ villages.” Over the past two years, more than 50 bodies of North Koreans washed onto Japanese beaches, according to the Japanese Coast Guard” </vt:lpstr>
      <vt:lpstr>A port State’s role in curbing illegal fishing   1. The vessel master seeking to enter port must provide the fisheries authority with information, including the identity of the vessel, the catch on board, fishing and transshipment authorizations, and details of any transshipments that have taken place. This needs to be submitted sufficiently in advance for the port State to process this information.   2. Port officials decide whether to authorize or deny the vessel’s entry into port, taking into account the vessel’s report and all other available information to determine whether it might have been involved in IUU fishing or fishing-related activities in support of IUU fishing. If the vessel is allowed into port, it is then subject to the port State’s jurisdiction.   3. If there is sufficient evidence that the vessel has been involved in or supported IUU fishing, the port State can either refuse the vessel entry into port or allow entry exclusively for the purpose of inspecting the vessel and taking other appropriate actions. Any such vessel entering into port must be denied port use for landing, transshipping, packaging and processing of fish and for other port services, including refueling and resupplying, maintenance and dry-docking.   4. If a vessel enters port and there are reasonable grounds to believe that it has been involved in IUU fishing, it must be refused permission to land or transship its catch and to use the port’s services.   5. A vessel must be refused permission to land or transship its catch and use the port’s services if the port State finds that the vessel does not have a valid authorization from the flag State or the coastal State to engage in fishing or fishing-related activities, the port State receives evidence that fish on board were taken in contravention of coastal State requirements, or the flag State does not confirm within a reasonable period of time that fish on board were caught in accordance with requirements of RFMOs.   6. A vessel must not be denied use of port services if the safety of the crew or the vessel, or the health of the crew, is at risk.   7. The port State may take other measures that go beyond the agreement’s minimum requirements, including measures in consultation or cooperation with the flag State and, if appropriate, coastal States and RFMOs.   8. The port State must transmit inspection reports and information on measures taken after inspection to the flag State and, as appropriate, other relevant States, RFMOs, the FAO and other relevant international organizations. </vt:lpstr>
      <vt:lpstr>FAO Agreement Flow Chart</vt:lpstr>
      <vt:lpstr>PowerPoint Presentation</vt:lpstr>
      <vt:lpstr>Squid fishing</vt:lpstr>
      <vt:lpstr>MOVEMENT</vt:lpstr>
      <vt:lpstr>SQUID MIGRATION</vt:lpstr>
      <vt:lpstr>Migration Habits Expanded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S.Q.U.I.D.S: Strategic Quantification of Unregulated Illegal Darkfleet Subterfuge</dc:title>
  <dc:creator>Cowper, Courtney</dc:creator>
  <cp:lastModifiedBy>Cowper, Courtney</cp:lastModifiedBy>
  <cp:revision>10</cp:revision>
  <dcterms:created xsi:type="dcterms:W3CDTF">2021-03-23T23:09:18Z</dcterms:created>
  <dcterms:modified xsi:type="dcterms:W3CDTF">2021-03-24T06:01:18Z</dcterms:modified>
</cp:coreProperties>
</file>